
<file path=[Content_Types].xml><?xml version="1.0" encoding="utf-8"?>
<Types xmlns="http://schemas.openxmlformats.org/package/2006/content-types">
  <Default Extension="vml" ContentType="application/vnd.openxmlformats-officedocument.vmlDrawing"/>
  <Default Extension="bin" ContentType="application/vnd.openxmlformats-officedocument.oleObject"/>
  <Default Extension="jpeg" ContentType="image/jpeg"/>
  <Default Extension="JPG" ContentType="image/.jpg"/>
  <Default Extension="emf" ContentType="image/x-emf"/>
  <Default Extension="wmf" ContentType="image/x-wmf"/>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handoutMasterIdLst>
    <p:handoutMasterId r:id="rId31"/>
  </p:handoutMasterIdLst>
  <p:sldIdLst>
    <p:sldId id="259" r:id="rId3"/>
    <p:sldId id="260" r:id="rId5"/>
    <p:sldId id="266" r:id="rId6"/>
    <p:sldId id="263" r:id="rId7"/>
    <p:sldId id="264" r:id="rId8"/>
    <p:sldId id="267" r:id="rId9"/>
    <p:sldId id="268" r:id="rId10"/>
    <p:sldId id="270" r:id="rId11"/>
    <p:sldId id="272" r:id="rId12"/>
    <p:sldId id="273" r:id="rId13"/>
    <p:sldId id="274" r:id="rId14"/>
    <p:sldId id="275" r:id="rId15"/>
    <p:sldId id="276" r:id="rId16"/>
    <p:sldId id="277" r:id="rId17"/>
    <p:sldId id="280" r:id="rId18"/>
    <p:sldId id="281" r:id="rId19"/>
    <p:sldId id="279" r:id="rId20"/>
    <p:sldId id="282" r:id="rId21"/>
    <p:sldId id="283" r:id="rId22"/>
    <p:sldId id="286" r:id="rId23"/>
    <p:sldId id="288" r:id="rId24"/>
    <p:sldId id="292" r:id="rId25"/>
    <p:sldId id="293" r:id="rId26"/>
    <p:sldId id="296" r:id="rId27"/>
    <p:sldId id="301" r:id="rId28"/>
    <p:sldId id="302" r:id="rId29"/>
    <p:sldId id="303" r:id="rId30"/>
  </p:sldIdLst>
  <p:sldSz cx="9144000" cy="6858000" type="screen4x3"/>
  <p:notesSz cx="6858000" cy="9144000"/>
  <p:defaultTextStyle>
    <a:defPPr>
      <a:defRPr lang="ru-RU"/>
    </a:defPPr>
    <a:lvl1pPr marL="0" lvl="0" indent="0" algn="l" defTabSz="914400" rtl="0" eaLnBrk="1" fontAlgn="base" latinLnBrk="0" hangingPunct="1">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cs typeface="+mn-cs"/>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vl6pPr marL="2286000" lvl="5"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6pPr>
    <a:lvl7pPr marL="2743200" lvl="6"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7pPr>
    <a:lvl8pPr marL="3200400" lvl="7"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8pPr>
    <a:lvl9pPr marL="3657600" lvl="8"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showGuides="1">
      <p:cViewPr>
        <p:scale>
          <a:sx n="70" d="100"/>
          <a:sy n="70" d="100"/>
        </p:scale>
        <p:origin x="-102" y="-2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4" Type="http://schemas.openxmlformats.org/officeDocument/2006/relationships/tableStyles" Target="tableStyles.xml"/><Relationship Id="rId33" Type="http://schemas.openxmlformats.org/officeDocument/2006/relationships/viewProps" Target="viewProps.xml"/><Relationship Id="rId32" Type="http://schemas.openxmlformats.org/officeDocument/2006/relationships/presProps" Target="presProps.xml"/><Relationship Id="rId31" Type="http://schemas.openxmlformats.org/officeDocument/2006/relationships/handoutMaster" Target="handoutMasters/handoutMaster1.xml"/><Relationship Id="rId30" Type="http://schemas.openxmlformats.org/officeDocument/2006/relationships/slide" Target="slides/slide27.xml"/><Relationship Id="rId3" Type="http://schemas.openxmlformats.org/officeDocument/2006/relationships/slide" Target="slides/slide1.xml"/><Relationship Id="rId29" Type="http://schemas.openxmlformats.org/officeDocument/2006/relationships/slide" Target="slides/slide26.xml"/><Relationship Id="rId28" Type="http://schemas.openxmlformats.org/officeDocument/2006/relationships/slide" Target="slides/slide25.xml"/><Relationship Id="rId27" Type="http://schemas.openxmlformats.org/officeDocument/2006/relationships/slide" Target="slides/slide24.xml"/><Relationship Id="rId26" Type="http://schemas.openxmlformats.org/officeDocument/2006/relationships/slide" Target="slides/slide23.xml"/><Relationship Id="rId25" Type="http://schemas.openxmlformats.org/officeDocument/2006/relationships/slide" Target="slides/slide22.xml"/><Relationship Id="rId24" Type="http://schemas.openxmlformats.org/officeDocument/2006/relationships/slide" Target="slides/slide21.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7.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5122" name="Rectangle 2"/>
          <p:cNvSpPr>
            <a:spLocks noGrp="1"/>
          </p:cNvSpPr>
          <p:nvPr>
            <p:ph type="hdr" sz="quarter"/>
          </p:nvPr>
        </p:nvSpPr>
        <p:spPr>
          <a:xfrm>
            <a:off x="0" y="0"/>
            <a:ext cx="2971800" cy="457200"/>
          </a:xfrm>
          <a:prstGeom prst="rect">
            <a:avLst/>
          </a:prstGeom>
          <a:noFill/>
          <a:ln w="9525">
            <a:noFill/>
          </a:ln>
        </p:spPr>
        <p:txBody>
          <a:bodyPr/>
          <a:p>
            <a:pPr marL="0" lvl="0" indent="0"/>
            <a:endParaRPr lang="en-US" altLang="zh-CN" sz="1200"/>
          </a:p>
        </p:txBody>
      </p:sp>
      <p:sp>
        <p:nvSpPr>
          <p:cNvPr id="5123" name="Rectangle 3"/>
          <p:cNvSpPr>
            <a:spLocks noGrp="1"/>
          </p:cNvSpPr>
          <p:nvPr>
            <p:ph type="dt" sz="quarter" idx="1"/>
          </p:nvPr>
        </p:nvSpPr>
        <p:spPr>
          <a:xfrm>
            <a:off x="3886200" y="0"/>
            <a:ext cx="2971800" cy="457200"/>
          </a:xfrm>
          <a:prstGeom prst="rect">
            <a:avLst/>
          </a:prstGeom>
          <a:noFill/>
          <a:ln w="9525">
            <a:noFill/>
          </a:ln>
        </p:spPr>
        <p:txBody>
          <a:bodyPr/>
          <a:p>
            <a:pPr marL="0" lvl="0" indent="0" algn="r"/>
            <a:endParaRPr lang="en-US" altLang="zh-CN" sz="1200"/>
          </a:p>
        </p:txBody>
      </p:sp>
      <p:sp>
        <p:nvSpPr>
          <p:cNvPr id="5124" name="Rectangle 4"/>
          <p:cNvSpPr>
            <a:spLocks noGrp="1"/>
          </p:cNvSpPr>
          <p:nvPr>
            <p:ph type="ftr" sz="quarter" idx="2"/>
          </p:nvPr>
        </p:nvSpPr>
        <p:spPr>
          <a:xfrm>
            <a:off x="0" y="8686800"/>
            <a:ext cx="2971800" cy="457200"/>
          </a:xfrm>
          <a:prstGeom prst="rect">
            <a:avLst/>
          </a:prstGeom>
          <a:noFill/>
          <a:ln w="9525">
            <a:noFill/>
          </a:ln>
        </p:spPr>
        <p:txBody>
          <a:bodyPr anchor="b" anchorCtr="0"/>
          <a:p>
            <a:pPr marL="0" lvl="0" indent="0"/>
            <a:endParaRPr lang="en-US" altLang="zh-CN" sz="1200"/>
          </a:p>
        </p:txBody>
      </p:sp>
      <p:sp>
        <p:nvSpPr>
          <p:cNvPr id="5125" name="Rectangle 5"/>
          <p:cNvSpPr>
            <a:spLocks noGrp="1"/>
          </p:cNvSpPr>
          <p:nvPr>
            <p:ph type="sldNum" sz="quarter" idx="3"/>
          </p:nvPr>
        </p:nvSpPr>
        <p:spPr>
          <a:xfrm>
            <a:off x="3886200" y="8686800"/>
            <a:ext cx="2971800" cy="457200"/>
          </a:xfrm>
          <a:prstGeom prst="rect">
            <a:avLst/>
          </a:prstGeom>
          <a:noFill/>
          <a:ln w="9525">
            <a:noFill/>
          </a:ln>
        </p:spPr>
        <p:txBody>
          <a:bodyPr anchor="b" anchorCtr="0"/>
          <a:p>
            <a:pPr marL="0" lvl="0" indent="0" algn="r"/>
            <a:fld id="{9A0DB2DC-4C9A-4742-B13C-FB6460FD3503}" type="slidenum">
              <a:rPr lang="en-US" altLang="zh-CN" sz="1200"/>
            </a:fld>
            <a:endParaRPr lang="en-US" altLang="zh-CN" sz="120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098" name="Rectangle 2"/>
          <p:cNvSpPr>
            <a:spLocks noGrp="1"/>
          </p:cNvSpPr>
          <p:nvPr>
            <p:ph type="hdr" sz="quarter"/>
          </p:nvPr>
        </p:nvSpPr>
        <p:spPr>
          <a:xfrm>
            <a:off x="0" y="0"/>
            <a:ext cx="2971800" cy="457200"/>
          </a:xfrm>
          <a:prstGeom prst="rect">
            <a:avLst/>
          </a:prstGeom>
          <a:noFill/>
          <a:ln w="9525">
            <a:noFill/>
          </a:ln>
        </p:spPr>
        <p:txBody>
          <a:bodyPr/>
          <a:p>
            <a:pPr marL="0" lvl="0" indent="0"/>
            <a:endParaRPr lang="en-US" altLang="zh-CN" sz="1200"/>
          </a:p>
        </p:txBody>
      </p:sp>
      <p:sp>
        <p:nvSpPr>
          <p:cNvPr id="4099" name="Rectangle 3"/>
          <p:cNvSpPr>
            <a:spLocks noGrp="1"/>
          </p:cNvSpPr>
          <p:nvPr>
            <p:ph type="dt" idx="1"/>
          </p:nvPr>
        </p:nvSpPr>
        <p:spPr>
          <a:xfrm>
            <a:off x="3886200" y="0"/>
            <a:ext cx="2971800" cy="457200"/>
          </a:xfrm>
          <a:prstGeom prst="rect">
            <a:avLst/>
          </a:prstGeom>
          <a:noFill/>
          <a:ln w="9525">
            <a:noFill/>
          </a:ln>
        </p:spPr>
        <p:txBody>
          <a:bodyPr/>
          <a:p>
            <a:pPr marL="0" lvl="0" indent="0" algn="r"/>
            <a:endParaRPr lang="en-US" altLang="zh-CN" sz="1200"/>
          </a:p>
        </p:txBody>
      </p:sp>
      <p:sp>
        <p:nvSpPr>
          <p:cNvPr id="4100" name="Rectangle 4"/>
          <p:cNvSpPr/>
          <p:nvPr>
            <p:ph type="sldImg" idx="2"/>
          </p:nvPr>
        </p:nvSpPr>
        <p:spPr>
          <a:xfrm>
            <a:off x="1143000" y="685800"/>
            <a:ext cx="4572000" cy="3429000"/>
          </a:xfrm>
          <a:prstGeom prst="rect">
            <a:avLst/>
          </a:prstGeom>
          <a:noFill/>
          <a:ln w="9525" cap="flat" cmpd="sng">
            <a:solidFill>
              <a:srgbClr val="000000"/>
            </a:solidFill>
            <a:prstDash val="solid"/>
            <a:miter/>
            <a:headEnd type="none" w="med" len="med"/>
            <a:tailEnd type="none" w="med" len="med"/>
          </a:ln>
        </p:spPr>
        <p:txBody>
          <a:bodyPr/>
          <a:p>
            <a:pPr lvl="0"/>
          </a:p>
        </p:txBody>
      </p:sp>
      <p:sp>
        <p:nvSpPr>
          <p:cNvPr id="4101" name="Rectangle 5"/>
          <p:cNvSpPr>
            <a:spLocks noGrp="1"/>
          </p:cNvSpPr>
          <p:nvPr>
            <p:ph type="body" sz="quarter" idx="3"/>
          </p:nvPr>
        </p:nvSpPr>
        <p:spPr>
          <a:xfrm>
            <a:off x="914400" y="4343400"/>
            <a:ext cx="5029200" cy="4114800"/>
          </a:xfrm>
          <a:prstGeom prst="rect">
            <a:avLst/>
          </a:prstGeom>
          <a:noFill/>
          <a:ln w="9525">
            <a:noFill/>
          </a:ln>
        </p:spPr>
        <p:txBody>
          <a:bodyPr/>
          <a:p>
            <a:pPr lvl="0" defTabSz="914400" eaLnBrk="0" hangingPunct="0">
              <a:spcBef>
                <a:spcPct val="30000"/>
              </a:spcBef>
            </a:pPr>
            <a:r>
              <a:rPr lang="zh-CN" altLang="en-US" sz="1200">
                <a:latin typeface="Times New Roman" panose="02020603050405020304" pitchFamily="18" charset="0"/>
                <a:ea typeface="宋体" panose="02010600030101010101" pitchFamily="2" charset="-122"/>
              </a:rPr>
              <a:t>单击此处编辑母版文本样式</a:t>
            </a:r>
            <a:endParaRPr lang="zh-CN" altLang="en-US" sz="1200">
              <a:latin typeface="Times New Roman" panose="02020603050405020304" pitchFamily="18" charset="0"/>
              <a:ea typeface="宋体" panose="02010600030101010101" pitchFamily="2" charset="-122"/>
            </a:endParaRPr>
          </a:p>
          <a:p>
            <a:pPr marL="457200" lvl="1" indent="0" defTabSz="914400" eaLnBrk="0" hangingPunct="0">
              <a:spcBef>
                <a:spcPct val="30000"/>
              </a:spcBef>
            </a:pPr>
            <a:r>
              <a:rPr lang="zh-CN" altLang="en-US" sz="1200">
                <a:latin typeface="Times New Roman" panose="02020603050405020304" pitchFamily="18" charset="0"/>
                <a:ea typeface="宋体" panose="02010600030101010101" pitchFamily="2" charset="-122"/>
              </a:rPr>
              <a:t>第二级</a:t>
            </a:r>
            <a:endParaRPr lang="zh-CN" altLang="en-US" sz="1200">
              <a:latin typeface="Times New Roman" panose="02020603050405020304" pitchFamily="18" charset="0"/>
              <a:ea typeface="宋体" panose="02010600030101010101" pitchFamily="2" charset="-122"/>
            </a:endParaRPr>
          </a:p>
          <a:p>
            <a:pPr marL="914400" lvl="2" indent="0" defTabSz="914400" eaLnBrk="0" hangingPunct="0">
              <a:spcBef>
                <a:spcPct val="30000"/>
              </a:spcBef>
            </a:pPr>
            <a:r>
              <a:rPr lang="zh-CN" altLang="en-US" sz="1200">
                <a:latin typeface="Times New Roman" panose="02020603050405020304" pitchFamily="18" charset="0"/>
                <a:ea typeface="宋体" panose="02010600030101010101" pitchFamily="2" charset="-122"/>
              </a:rPr>
              <a:t>第三级</a:t>
            </a:r>
            <a:endParaRPr lang="zh-CN" altLang="en-US" sz="1200">
              <a:latin typeface="Times New Roman" panose="02020603050405020304" pitchFamily="18" charset="0"/>
              <a:ea typeface="宋体" panose="02010600030101010101" pitchFamily="2" charset="-122"/>
            </a:endParaRPr>
          </a:p>
          <a:p>
            <a:pPr marL="1371600" lvl="3" indent="0" defTabSz="914400" eaLnBrk="0" hangingPunct="0">
              <a:spcBef>
                <a:spcPct val="30000"/>
              </a:spcBef>
            </a:pPr>
            <a:r>
              <a:rPr lang="zh-CN" altLang="en-US" sz="1200">
                <a:latin typeface="Times New Roman" panose="02020603050405020304" pitchFamily="18" charset="0"/>
                <a:ea typeface="宋体" panose="02010600030101010101" pitchFamily="2" charset="-122"/>
              </a:rPr>
              <a:t>第四级</a:t>
            </a:r>
            <a:endParaRPr lang="zh-CN" altLang="en-US" sz="1200">
              <a:latin typeface="Times New Roman" panose="02020603050405020304" pitchFamily="18" charset="0"/>
              <a:ea typeface="宋体" panose="02010600030101010101" pitchFamily="2" charset="-122"/>
            </a:endParaRPr>
          </a:p>
          <a:p>
            <a:pPr marL="1828800" lvl="4" indent="0" defTabSz="914400" eaLnBrk="0" hangingPunct="0">
              <a:spcBef>
                <a:spcPct val="30000"/>
              </a:spcBef>
            </a:pPr>
            <a:r>
              <a:rPr lang="zh-CN" altLang="en-US" sz="1200">
                <a:latin typeface="Times New Roman" panose="02020603050405020304" pitchFamily="18" charset="0"/>
                <a:ea typeface="宋体" panose="02010600030101010101" pitchFamily="2" charset="-122"/>
              </a:rPr>
              <a:t>第五级</a:t>
            </a:r>
            <a:endParaRPr lang="zh-CN" altLang="en-US" sz="1200">
              <a:latin typeface="Times New Roman" panose="02020603050405020304" pitchFamily="18" charset="0"/>
              <a:ea typeface="宋体" panose="02010600030101010101" pitchFamily="2" charset="-122"/>
            </a:endParaRPr>
          </a:p>
        </p:txBody>
      </p:sp>
      <p:sp>
        <p:nvSpPr>
          <p:cNvPr id="4102" name="Rectangle 6"/>
          <p:cNvSpPr>
            <a:spLocks noGrp="1"/>
          </p:cNvSpPr>
          <p:nvPr>
            <p:ph type="ftr" sz="quarter" idx="4"/>
          </p:nvPr>
        </p:nvSpPr>
        <p:spPr>
          <a:xfrm>
            <a:off x="0" y="8686800"/>
            <a:ext cx="2971800" cy="457200"/>
          </a:xfrm>
          <a:prstGeom prst="rect">
            <a:avLst/>
          </a:prstGeom>
          <a:noFill/>
          <a:ln w="9525">
            <a:noFill/>
          </a:ln>
        </p:spPr>
        <p:txBody>
          <a:bodyPr anchor="b" anchorCtr="0"/>
          <a:p>
            <a:pPr marL="0" lvl="0" indent="0"/>
            <a:endParaRPr lang="en-US" altLang="zh-CN" sz="1200"/>
          </a:p>
        </p:txBody>
      </p:sp>
      <p:sp>
        <p:nvSpPr>
          <p:cNvPr id="4103" name="Rectangle 7"/>
          <p:cNvSpPr>
            <a:spLocks noGrp="1"/>
          </p:cNvSpPr>
          <p:nvPr>
            <p:ph type="sldNum" sz="quarter" idx="5"/>
          </p:nvPr>
        </p:nvSpPr>
        <p:spPr>
          <a:xfrm>
            <a:off x="3886200" y="8686800"/>
            <a:ext cx="2971800" cy="457200"/>
          </a:xfrm>
          <a:prstGeom prst="rect">
            <a:avLst/>
          </a:prstGeom>
          <a:noFill/>
          <a:ln w="9525">
            <a:noFill/>
          </a:ln>
        </p:spPr>
        <p:txBody>
          <a:bodyPr anchor="b" anchorCtr="0"/>
          <a:p>
            <a:pPr marL="0" lvl="0" indent="0" algn="r"/>
            <a:fld id="{9A0DB2DC-4C9A-4742-B13C-FB6460FD3503}" type="slidenum">
              <a:rPr lang="en-US" altLang="zh-CN" sz="1200"/>
            </a:fld>
            <a:endParaRPr lang="en-US" altLang="zh-CN" sz="1200"/>
          </a:p>
        </p:txBody>
      </p:sp>
    </p:spTree>
  </p:cSld>
  <p:clrMap bg1="lt1" tx1="dk1" bg2="lt2" tx2="dk2" accent1="accent1" accent2="accent2" accent3="accent3" accent4="accent4" accent5="accent5" accent6="accent6" hlink="hlink" folHlink="folHlink"/>
  <p:hf hdr="0" ftr="0" dt="0"/>
  <p:notesStyle>
    <a:lvl1pPr marL="0" lvl="0"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1pPr>
    <a:lvl2pPr marL="457200" lvl="1"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2pPr>
    <a:lvl3pPr marL="914400" lvl="2"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3pPr>
    <a:lvl4pPr marL="1371600" lvl="3"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4pPr>
    <a:lvl5pPr marL="1828800" lvl="4"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5pPr>
    <a:lvl6pPr marL="2286000" lvl="5"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6pPr>
    <a:lvl7pPr marL="2743200" lvl="6"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7pPr>
    <a:lvl8pPr marL="3200400" lvl="7"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8pPr>
    <a:lvl9pPr marL="3657600" lvl="8" indent="0" algn="l" defTabSz="457200" rtl="0" eaLnBrk="0" fontAlgn="base" latinLnBrk="0" hangingPunct="0">
      <a:lnSpc>
        <a:spcPct val="100000"/>
      </a:lnSpc>
      <a:spcBef>
        <a:spcPct val="30000"/>
      </a:spcBef>
      <a:spcAft>
        <a:spcPct val="0"/>
      </a:spcAft>
      <a:buNone/>
      <a:defRPr sz="1200" b="0" i="0" u="none" kern="1200" baseline="0">
        <a:solidFill>
          <a:schemeClr val="tx1"/>
        </a:solidFill>
        <a:latin typeface="Times New Roman" panose="02020603050405020304" pitchFamily="18" charset="0"/>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2.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4.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06"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07" name="Rectangle 2"/>
          <p:cNvSpPr/>
          <p:nvPr>
            <p:ph type="sldImg"/>
          </p:nvPr>
        </p:nvSpPr>
        <p:spPr>
          <a:xfrm>
            <a:off x="1143000" y="685800"/>
            <a:ext cx="4572000" cy="3429000"/>
          </a:xfrm>
          <a:prstGeom prst="rect">
            <a:avLst/>
          </a:prstGeom>
          <a:noFill/>
          <a:ln w="9525" cap="flat" cmpd="sng">
            <a:solidFill>
              <a:srgbClr val="000000"/>
            </a:solidFill>
            <a:prstDash val="solid"/>
            <a:headEnd type="none" w="med" len="med"/>
            <a:tailEnd type="none" w="med" len="med"/>
          </a:ln>
        </p:spPr>
        <p:txBody>
          <a:bodyPr/>
          <a:p>
            <a:pPr lvl="0"/>
          </a:p>
        </p:txBody>
      </p:sp>
      <p:sp>
        <p:nvSpPr>
          <p:cNvPr id="4108" name="Rectangle 3"/>
          <p:cNvSpPr/>
          <p:nvPr>
            <p:ph type="body" idx="1"/>
          </p:nvPr>
        </p:nvSpPr>
        <p:spPr>
          <a:xfrm>
            <a:off x="914400" y="4343400"/>
            <a:ext cx="5029200" cy="4114800"/>
          </a:xfrm>
          <a:prstGeom prst="rect">
            <a:avLst/>
          </a:prstGeom>
          <a:noFill/>
          <a:ln w="9525">
            <a:noFill/>
          </a:ln>
        </p:spPr>
        <p:txBody>
          <a:bodyPr wrap="square" lIns="91440" tIns="45720" rIns="91440" bIns="45720" anchor="t" anchorCtr="0"/>
          <a:p>
            <a:pPr lvl="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51"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52" name="Rectangle 2"/>
          <p:cNvSpPr/>
          <p:nvPr>
            <p:ph type="sldImg"/>
          </p:nvPr>
        </p:nvSpPr>
        <p:spPr>
          <a:xfrm>
            <a:off x="1143000" y="685800"/>
            <a:ext cx="4572000" cy="3429000"/>
          </a:xfrm>
          <a:prstGeom prst="rect">
            <a:avLst/>
          </a:prstGeom>
          <a:noFill/>
          <a:ln w="9525" cap="flat" cmpd="sng">
            <a:solidFill>
              <a:srgbClr val="000000"/>
            </a:solidFill>
            <a:prstDash val="solid"/>
            <a:headEnd type="none" w="med" len="med"/>
            <a:tailEnd type="none" w="med" len="med"/>
          </a:ln>
        </p:spPr>
        <p:txBody>
          <a:bodyPr/>
          <a:p>
            <a:pPr lvl="0"/>
          </a:p>
        </p:txBody>
      </p:sp>
      <p:sp>
        <p:nvSpPr>
          <p:cNvPr id="4153"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lvl="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56"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57" name="Rectangle 2"/>
          <p:cNvSpPr/>
          <p:nvPr>
            <p:ph type="sldImg"/>
          </p:nvPr>
        </p:nvSpPr>
        <p:spPr>
          <a:xfrm>
            <a:off x="1141413" y="685800"/>
            <a:ext cx="4575175" cy="3430588"/>
          </a:xfrm>
          <a:prstGeom prst="rect">
            <a:avLst/>
          </a:prstGeom>
          <a:noFill/>
          <a:ln w="9525" cap="flat" cmpd="sng">
            <a:solidFill>
              <a:srgbClr val="000000"/>
            </a:solidFill>
            <a:prstDash val="solid"/>
            <a:headEnd type="none" w="med" len="med"/>
            <a:tailEnd type="none" w="med" len="med"/>
          </a:ln>
        </p:spPr>
        <p:txBody>
          <a:bodyPr/>
          <a:p>
            <a:pPr lvl="0"/>
          </a:p>
        </p:txBody>
      </p:sp>
      <p:sp>
        <p:nvSpPr>
          <p:cNvPr id="4158"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lvl="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61"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62" name="Rectangle 2"/>
          <p:cNvSpPr/>
          <p:nvPr>
            <p:ph type="sldImg"/>
          </p:nvPr>
        </p:nvSpPr>
        <p:spPr>
          <a:xfrm>
            <a:off x="1143000" y="685800"/>
            <a:ext cx="4572000" cy="3429000"/>
          </a:xfrm>
          <a:prstGeom prst="rect">
            <a:avLst/>
          </a:prstGeom>
          <a:noFill/>
          <a:ln w="9525" cap="flat" cmpd="sng">
            <a:solidFill>
              <a:srgbClr val="000000"/>
            </a:solidFill>
            <a:prstDash val="solid"/>
            <a:headEnd type="none" w="med" len="med"/>
            <a:tailEnd type="none" w="med" len="med"/>
          </a:ln>
        </p:spPr>
        <p:txBody>
          <a:bodyPr/>
          <a:p>
            <a:pPr lvl="0"/>
          </a:p>
        </p:txBody>
      </p:sp>
      <p:sp>
        <p:nvSpPr>
          <p:cNvPr id="4163"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lvl="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11"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12" name="Rectangle 2"/>
          <p:cNvSpPr/>
          <p:nvPr>
            <p:ph type="sldImg"/>
          </p:nvPr>
        </p:nvSpPr>
        <p:spPr>
          <a:xfrm>
            <a:off x="1141413" y="685800"/>
            <a:ext cx="4575175" cy="3430588"/>
          </a:xfrm>
          <a:prstGeom prst="rect">
            <a:avLst/>
          </a:prstGeom>
          <a:noFill/>
          <a:ln w="9525" cap="flat" cmpd="sng">
            <a:solidFill>
              <a:srgbClr val="000000"/>
            </a:solidFill>
            <a:prstDash val="solid"/>
            <a:headEnd type="none" w="med" len="med"/>
            <a:tailEnd type="none" w="med" len="med"/>
          </a:ln>
        </p:spPr>
        <p:txBody>
          <a:bodyPr/>
          <a:p>
            <a:pPr lvl="0"/>
          </a:p>
        </p:txBody>
      </p:sp>
      <p:sp>
        <p:nvSpPr>
          <p:cNvPr id="4113"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lvl="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16"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17" name="Rectangle 2"/>
          <p:cNvSpPr/>
          <p:nvPr>
            <p:ph type="sldImg"/>
          </p:nvPr>
        </p:nvSpPr>
        <p:spPr>
          <a:xfrm>
            <a:off x="1141413" y="685800"/>
            <a:ext cx="4575175" cy="3430588"/>
          </a:xfrm>
          <a:prstGeom prst="rect">
            <a:avLst/>
          </a:prstGeom>
          <a:noFill/>
          <a:ln w="9525" cap="flat" cmpd="sng">
            <a:solidFill>
              <a:srgbClr val="000000"/>
            </a:solidFill>
            <a:prstDash val="solid"/>
            <a:headEnd type="none" w="med" len="med"/>
            <a:tailEnd type="none" w="med" len="med"/>
          </a:ln>
        </p:spPr>
        <p:txBody>
          <a:bodyPr/>
          <a:p>
            <a:pPr lvl="0"/>
          </a:p>
        </p:txBody>
      </p:sp>
      <p:sp>
        <p:nvSpPr>
          <p:cNvPr id="4118"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lvl="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21"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22" name="Rectangle 2"/>
          <p:cNvSpPr/>
          <p:nvPr>
            <p:ph type="sldImg"/>
          </p:nvPr>
        </p:nvSpPr>
        <p:spPr>
          <a:xfrm>
            <a:off x="1143000" y="685800"/>
            <a:ext cx="4572000" cy="3429000"/>
          </a:xfrm>
          <a:prstGeom prst="rect">
            <a:avLst/>
          </a:prstGeom>
          <a:noFill/>
          <a:ln w="9525" cap="flat" cmpd="sng">
            <a:solidFill>
              <a:srgbClr val="000000"/>
            </a:solidFill>
            <a:prstDash val="solid"/>
            <a:headEnd type="none" w="med" len="med"/>
            <a:tailEnd type="none" w="med" len="med"/>
          </a:ln>
        </p:spPr>
        <p:txBody>
          <a:bodyPr/>
          <a:p>
            <a:pPr lvl="0"/>
          </a:p>
        </p:txBody>
      </p:sp>
      <p:sp>
        <p:nvSpPr>
          <p:cNvPr id="4123"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marL="0" lvl="0" indent="0" algn="l" defTabSz="914400" rtl="0" eaLnBrk="0" fontAlgn="base" hangingPunct="0">
              <a:lnSpc>
                <a:spcPct val="100000"/>
              </a:lnSpc>
              <a:spcBef>
                <a:spcPct val="30000"/>
              </a:spcBef>
              <a:spcAft>
                <a:spcPct val="0"/>
              </a:spcAft>
              <a:buClrTx/>
              <a:buSzPct val="100000"/>
            </a:pPr>
            <a:r>
              <a:rPr lang="zh-CN" altLang="en-US" sz="1200" u="none">
                <a:solidFill>
                  <a:schemeClr val="tx1"/>
                </a:solidFill>
                <a:latin typeface="Times New Roman" panose="02020603050405020304" pitchFamily="18" charset="0"/>
                <a:ea typeface="宋体" panose="02010600030101010101" pitchFamily="2" charset="-122"/>
              </a:rPr>
              <a:t>求同存异、优势互补</a:t>
            </a:r>
            <a:endParaRPr lang="zh-CN" altLang="en-US" sz="1200" u="none">
              <a:solidFill>
                <a:schemeClr val="tx1"/>
              </a:solidFill>
              <a:latin typeface="Times New Roman" panose="02020603050405020304" pitchFamily="18" charset="0"/>
              <a:ea typeface="宋体" panose="02010600030101010101" pitchFamily="2"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26"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27" name="Rectangle 2"/>
          <p:cNvSpPr/>
          <p:nvPr>
            <p:ph type="sldImg"/>
          </p:nvPr>
        </p:nvSpPr>
        <p:spPr>
          <a:xfrm>
            <a:off x="1143000" y="685800"/>
            <a:ext cx="4572000" cy="3429000"/>
          </a:xfrm>
          <a:prstGeom prst="rect">
            <a:avLst/>
          </a:prstGeom>
          <a:noFill/>
          <a:ln w="9525" cap="flat" cmpd="sng">
            <a:solidFill>
              <a:srgbClr val="000000"/>
            </a:solidFill>
            <a:prstDash val="solid"/>
            <a:headEnd type="none" w="med" len="med"/>
            <a:tailEnd type="none" w="med" len="med"/>
          </a:ln>
        </p:spPr>
        <p:txBody>
          <a:bodyPr/>
          <a:p>
            <a:pPr lvl="0"/>
          </a:p>
        </p:txBody>
      </p:sp>
      <p:sp>
        <p:nvSpPr>
          <p:cNvPr id="4128"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marL="0" lvl="0" indent="0" algn="l" defTabSz="914400" rtl="0" eaLnBrk="0" fontAlgn="base" hangingPunct="0">
              <a:lnSpc>
                <a:spcPct val="100000"/>
              </a:lnSpc>
              <a:spcBef>
                <a:spcPct val="30000"/>
              </a:spcBef>
              <a:spcAft>
                <a:spcPct val="0"/>
              </a:spcAft>
              <a:buClrTx/>
              <a:buSzPct val="100000"/>
            </a:pPr>
            <a:r>
              <a:rPr lang="zh-CN" altLang="en-US" sz="1200" b="1" u="none">
                <a:solidFill>
                  <a:schemeClr val="tx1"/>
                </a:solidFill>
                <a:latin typeface="宋体" panose="02010600030101010101" pitchFamily="2" charset="-122"/>
                <a:ea typeface="宋体" panose="02010600030101010101" pitchFamily="2" charset="-122"/>
              </a:rPr>
              <a:t>欧美、日本、中国</a:t>
            </a:r>
            <a:endParaRPr lang="zh-CN" altLang="en-US" sz="1200" b="1" u="none">
              <a:solidFill>
                <a:schemeClr val="tx1"/>
              </a:solidFill>
              <a:latin typeface="宋体" panose="02010600030101010101" pitchFamily="2" charset="-122"/>
              <a:ea typeface="宋体" panose="02010600030101010101" pitchFamily="2" charset="-122"/>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31"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32" name="Rectangle 2"/>
          <p:cNvSpPr/>
          <p:nvPr>
            <p:ph type="sldImg"/>
          </p:nvPr>
        </p:nvSpPr>
        <p:spPr>
          <a:xfrm>
            <a:off x="1143000" y="685800"/>
            <a:ext cx="4572000" cy="3429000"/>
          </a:xfrm>
          <a:prstGeom prst="rect">
            <a:avLst/>
          </a:prstGeom>
          <a:noFill/>
          <a:ln w="9525" cap="flat" cmpd="sng">
            <a:solidFill>
              <a:srgbClr val="000000"/>
            </a:solidFill>
            <a:prstDash val="solid"/>
            <a:headEnd type="none" w="med" len="med"/>
            <a:tailEnd type="none" w="med" len="med"/>
          </a:ln>
        </p:spPr>
        <p:txBody>
          <a:bodyPr/>
          <a:p>
            <a:pPr lvl="0"/>
          </a:p>
        </p:txBody>
      </p:sp>
      <p:sp>
        <p:nvSpPr>
          <p:cNvPr id="4133"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marL="0" lvl="0" indent="0" algn="l" defTabSz="914400" rtl="0" eaLnBrk="0" fontAlgn="base" hangingPunct="0">
              <a:lnSpc>
                <a:spcPct val="100000"/>
              </a:lnSpc>
              <a:spcBef>
                <a:spcPct val="30000"/>
              </a:spcBef>
              <a:spcAft>
                <a:spcPct val="0"/>
              </a:spcAft>
              <a:buClrTx/>
              <a:buSzPct val="100000"/>
            </a:pPr>
            <a:r>
              <a:rPr lang="zh-CN" altLang="en-US" sz="1200" u="none">
                <a:solidFill>
                  <a:schemeClr val="tx1"/>
                </a:solidFill>
                <a:latin typeface="Times New Roman" panose="02020603050405020304" pitchFamily="18" charset="0"/>
                <a:ea typeface="宋体" panose="02010600030101010101" pitchFamily="2" charset="-122"/>
              </a:rPr>
              <a:t>溶解粉类填加剂</a:t>
            </a:r>
            <a:endParaRPr lang="zh-CN" altLang="en-US" sz="1200" u="none">
              <a:solidFill>
                <a:schemeClr val="tx1"/>
              </a:solidFill>
              <a:latin typeface="Times New Roman" panose="02020603050405020304" pitchFamily="18" charset="0"/>
              <a:ea typeface="宋体" panose="02010600030101010101" pitchFamily="2" charset="-122"/>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36"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37" name="Rectangle 2"/>
          <p:cNvSpPr/>
          <p:nvPr>
            <p:ph type="sldImg"/>
          </p:nvPr>
        </p:nvSpPr>
        <p:spPr>
          <a:xfrm>
            <a:off x="1143000" y="685800"/>
            <a:ext cx="4572000" cy="3429000"/>
          </a:xfrm>
          <a:prstGeom prst="rect">
            <a:avLst/>
          </a:prstGeom>
          <a:noFill/>
          <a:ln w="9525" cap="flat" cmpd="sng">
            <a:solidFill>
              <a:srgbClr val="000000"/>
            </a:solidFill>
            <a:prstDash val="solid"/>
            <a:headEnd type="none" w="med" len="med"/>
            <a:tailEnd type="none" w="med" len="med"/>
          </a:ln>
        </p:spPr>
        <p:txBody>
          <a:bodyPr/>
          <a:p>
            <a:pPr lvl="0"/>
          </a:p>
        </p:txBody>
      </p:sp>
      <p:sp>
        <p:nvSpPr>
          <p:cNvPr id="4138"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lvl="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41"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42" name="Rectangle 2"/>
          <p:cNvSpPr/>
          <p:nvPr>
            <p:ph type="sldImg"/>
          </p:nvPr>
        </p:nvSpPr>
        <p:spPr>
          <a:xfrm>
            <a:off x="1143000" y="685800"/>
            <a:ext cx="4572000" cy="3429000"/>
          </a:xfrm>
          <a:prstGeom prst="rect">
            <a:avLst/>
          </a:prstGeom>
          <a:noFill/>
          <a:ln w="9525" cap="flat" cmpd="sng">
            <a:solidFill>
              <a:srgbClr val="000000"/>
            </a:solidFill>
            <a:prstDash val="solid"/>
            <a:headEnd type="none" w="med" len="med"/>
            <a:tailEnd type="none" w="med" len="med"/>
          </a:ln>
        </p:spPr>
        <p:txBody>
          <a:bodyPr/>
          <a:p>
            <a:pPr lvl="0"/>
          </a:p>
        </p:txBody>
      </p:sp>
      <p:sp>
        <p:nvSpPr>
          <p:cNvPr id="4143"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lvl="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4146" name="Rectangle 7"/>
          <p:cNvSpPr/>
          <p:nvPr/>
        </p:nvSpPr>
        <p:spPr>
          <a:xfrm>
            <a:off x="3886200" y="8686800"/>
            <a:ext cx="2971800" cy="457200"/>
          </a:xfrm>
          <a:prstGeom prst="rect">
            <a:avLst/>
          </a:prstGeom>
          <a:noFill/>
          <a:ln w="9525">
            <a:noFill/>
          </a:ln>
        </p:spPr>
        <p:txBody>
          <a:bodyPr anchor="b" anchorCtr="0"/>
          <a:p>
            <a:pPr marL="0" lvl="0" indent="0" algn="r" eaLnBrk="1" hangingPunct="1">
              <a:buClrTx/>
            </a:pPr>
            <a:fld id="{9A0DB2DC-4C9A-4742-B13C-FB6460FD3503}" type="slidenum">
              <a:rPr lang="en-US" altLang="zh-CN" sz="1200">
                <a:latin typeface="Tahoma" panose="020B0604030504040204"/>
                <a:ea typeface="宋体" panose="02010600030101010101" pitchFamily="2" charset="-122"/>
              </a:rPr>
            </a:fld>
            <a:endParaRPr lang="en-US" altLang="zh-CN" sz="1200">
              <a:latin typeface="Tahoma" panose="020B0604030504040204"/>
              <a:ea typeface="宋体" panose="02010600030101010101" pitchFamily="2" charset="-122"/>
            </a:endParaRPr>
          </a:p>
        </p:txBody>
      </p:sp>
      <p:sp>
        <p:nvSpPr>
          <p:cNvPr id="4147" name="Rectangle 2"/>
          <p:cNvSpPr/>
          <p:nvPr>
            <p:ph type="sldImg"/>
          </p:nvPr>
        </p:nvSpPr>
        <p:spPr>
          <a:xfrm>
            <a:off x="1143000" y="685800"/>
            <a:ext cx="4572000" cy="3429000"/>
          </a:xfrm>
          <a:prstGeom prst="rect">
            <a:avLst/>
          </a:prstGeom>
          <a:noFill/>
          <a:ln w="9525" cap="flat" cmpd="sng">
            <a:solidFill>
              <a:srgbClr val="000000"/>
            </a:solidFill>
            <a:prstDash val="solid"/>
            <a:headEnd type="none" w="med" len="med"/>
            <a:tailEnd type="none" w="med" len="med"/>
          </a:ln>
        </p:spPr>
        <p:txBody>
          <a:bodyPr/>
          <a:p>
            <a:pPr lvl="0"/>
          </a:p>
        </p:txBody>
      </p:sp>
      <p:sp>
        <p:nvSpPr>
          <p:cNvPr id="4148" name="Rectangle 3"/>
          <p:cNvSpPr/>
          <p:nvPr>
            <p:ph type="body" idx="1"/>
          </p:nvPr>
        </p:nvSpPr>
        <p:spPr>
          <a:xfrm>
            <a:off x="685800" y="4343400"/>
            <a:ext cx="5486400" cy="4114800"/>
          </a:xfrm>
          <a:prstGeom prst="rect">
            <a:avLst/>
          </a:prstGeom>
          <a:noFill/>
          <a:ln w="9525">
            <a:noFill/>
          </a:ln>
        </p:spPr>
        <p:txBody>
          <a:bodyPr wrap="square" lIns="91440" tIns="45720" rIns="91440" bIns="45720" anchor="t" anchorCtr="0"/>
          <a:p>
            <a:pPr lvl="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143000" y="1122363"/>
            <a:ext cx="6858000" cy="2387600"/>
          </a:xfrm>
        </p:spPr>
        <p:txBody>
          <a:bodyPr anchor="b"/>
          <a:lstStyle>
            <a:lvl1pPr algn="ctr">
              <a:defRPr sz="45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143000" y="3602038"/>
            <a:ext cx="6858000" cy="1655762"/>
          </a:xfrm>
          <a:prstGeom prst="rect">
            <a:avLst/>
          </a:prstGeo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zh-CN" altLang="en-US"/>
          </a:p>
        </p:txBody>
      </p:sp>
    </p:spTree>
  </p:cSld>
  <p:clrMapOvr>
    <a:masterClrMapping/>
  </p:clrMapOvr>
  <p:transition>
    <p:cut/>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600200"/>
            <a:ext cx="8229600" cy="4526280"/>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cut/>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版">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7579519" y="44450"/>
            <a:ext cx="2316956" cy="6132513"/>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28650" y="44450"/>
            <a:ext cx="6816552" cy="6132513"/>
          </a:xfrm>
          <a:prstGeom prst="rect">
            <a:avLst/>
          </a:prstGeo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cut/>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a:xfrm>
            <a:off x="457200" y="1600200"/>
            <a:ext cx="8229600" cy="4526280"/>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cut/>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623888" y="1709738"/>
            <a:ext cx="7886700" cy="2852737"/>
          </a:xfrm>
        </p:spPr>
        <p:txBody>
          <a:bodyPr anchor="b"/>
          <a:lstStyle>
            <a:lvl1pPr>
              <a:defRPr sz="45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623888" y="4589463"/>
            <a:ext cx="7886700" cy="1500187"/>
          </a:xfrm>
          <a:prstGeom prst="rect">
            <a:avLst/>
          </a:prstGeo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endParaRPr lang="zh-CN" altLang="en-US" smtClean="0"/>
          </a:p>
        </p:txBody>
      </p:sp>
    </p:spTree>
  </p:cSld>
  <p:clrMapOvr>
    <a:masterClrMapping/>
  </p:clrMapOvr>
  <p:transition>
    <p:cut/>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6286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4629150" y="1825625"/>
            <a:ext cx="3886200" cy="4351338"/>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cut/>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629841" y="365125"/>
            <a:ext cx="78867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90081" y="1778438"/>
            <a:ext cx="3655181"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90081" y="2665379"/>
            <a:ext cx="3655181"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4692704" y="1778438"/>
            <a:ext cx="3673182" cy="823912"/>
          </a:xfrm>
          <a:prstGeom prst="rect">
            <a:avLst/>
          </a:prstGeom>
        </p:spPr>
        <p:txBody>
          <a:bodyPr anchor="ctr" anchorCtr="0"/>
          <a:lstStyle>
            <a:lvl1pPr marL="0" indent="0">
              <a:buNone/>
              <a:defRPr sz="2100"/>
            </a:lvl1pPr>
            <a:lvl2pPr marL="342900" indent="0">
              <a:buNone/>
              <a:defRPr sz="1800"/>
            </a:lvl2pPr>
            <a:lvl3pPr marL="685800" indent="0">
              <a:buNone/>
              <a:defRPr sz="1500"/>
            </a:lvl3pPr>
            <a:lvl4pPr marL="1028700" indent="0">
              <a:buNone/>
              <a:defRPr sz="1350"/>
            </a:lvl4pPr>
            <a:lvl5pPr marL="1371600" indent="0">
              <a:buNone/>
              <a:defRPr sz="1350"/>
            </a:lvl5pPr>
            <a:lvl6pPr marL="1714500" indent="0">
              <a:buNone/>
              <a:defRPr sz="1350"/>
            </a:lvl6pPr>
            <a:lvl7pPr marL="2057400" indent="0">
              <a:buNone/>
              <a:defRPr sz="1350"/>
            </a:lvl7pPr>
            <a:lvl8pPr marL="2400300" indent="0">
              <a:buNone/>
              <a:defRPr sz="1350"/>
            </a:lvl8pPr>
            <a:lvl9pPr marL="2743200" indent="0">
              <a:buNone/>
              <a:defRPr sz="1350"/>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4692704" y="2665379"/>
            <a:ext cx="3673182" cy="3524284"/>
          </a:xfrm>
          <a:prstGeom prst="rect">
            <a:avLst/>
          </a:prstGeo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Tree>
  </p:cSld>
  <p:clrMapOvr>
    <a:masterClrMapping/>
  </p:clrMapOvr>
  <p:transition>
    <p:cut/>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Tree>
  </p:cSld>
  <p:clrMapOvr>
    <a:masterClrMapping/>
  </p:clrMapOvr>
  <p:transition>
    <p:cut/>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p:transition>
    <p:cut/>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2949178" cy="1600200"/>
          </a:xfrm>
        </p:spPr>
        <p:txBody>
          <a:bodyPr anchor="b"/>
          <a:lstStyle>
            <a:lvl1pPr>
              <a:defRPr sz="24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887391" y="987425"/>
            <a:ext cx="4629150" cy="4873625"/>
          </a:xfrm>
          <a:prstGeom prst="rect">
            <a:avLst/>
          </a:prstGeo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629841" y="2057400"/>
            <a:ext cx="2949178" cy="3811588"/>
          </a:xfrm>
          <a:prstGeom prst="rect">
            <a:avLst/>
          </a:prstGeo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endParaRPr lang="zh-CN" altLang="en-US" smtClean="0"/>
          </a:p>
        </p:txBody>
      </p:sp>
    </p:spTree>
  </p:cSld>
  <p:clrMapOvr>
    <a:masterClrMapping/>
  </p:clrMapOvr>
  <p:transition>
    <p:cut/>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629841" y="457200"/>
            <a:ext cx="3124012" cy="1600200"/>
          </a:xfrm>
        </p:spPr>
        <p:txBody>
          <a:bodyPr anchor="b"/>
          <a:lstStyle>
            <a:lvl1pPr>
              <a:defRPr sz="24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3887391" y="457201"/>
            <a:ext cx="4629150" cy="5403850"/>
          </a:xfrm>
          <a:prstGeom prst="rect">
            <a:avLst/>
          </a:prstGeo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zh-CN" altLang="en-US"/>
          </a:p>
        </p:txBody>
      </p:sp>
      <p:sp>
        <p:nvSpPr>
          <p:cNvPr id="4" name="文本占位符 3"/>
          <p:cNvSpPr>
            <a:spLocks noGrp="1"/>
          </p:cNvSpPr>
          <p:nvPr>
            <p:ph type="body" sz="half" idx="2"/>
          </p:nvPr>
        </p:nvSpPr>
        <p:spPr>
          <a:xfrm>
            <a:off x="629841" y="2057400"/>
            <a:ext cx="3124012" cy="3811588"/>
          </a:xfrm>
          <a:prstGeom prst="rect">
            <a:avLst/>
          </a:prstGeom>
        </p:spPr>
        <p:txBody>
          <a:bodyPr/>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a:r>
              <a:rPr lang="zh-CN" altLang="en-US" smtClean="0"/>
              <a:t>单击此处编辑母版文本样式</a:t>
            </a:r>
            <a:endParaRPr lang="zh-CN" altLang="en-US" smtClean="0"/>
          </a:p>
        </p:txBody>
      </p:sp>
    </p:spTree>
  </p:cSld>
  <p:clrMapOvr>
    <a:masterClrMapping/>
  </p:clrMapOvr>
  <p:transition>
    <p:cut/>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3" Type="http://schemas.openxmlformats.org/officeDocument/2006/relationships/theme" Target="../theme/theme1.xml"/><Relationship Id="rId12" Type="http://schemas.openxmlformats.org/officeDocument/2006/relationships/image" Target="../media/image1.jpeg"/><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p:sp>
        <p:nvSpPr>
          <p:cNvPr id="1026" name="Rectangle 2"/>
          <p:cNvSpPr/>
          <p:nvPr>
            <p:ph type="title"/>
          </p:nvPr>
        </p:nvSpPr>
        <p:spPr>
          <a:xfrm>
            <a:off x="2124075" y="44450"/>
            <a:ext cx="7772400" cy="914400"/>
          </a:xfrm>
          <a:prstGeom prst="rect">
            <a:avLst/>
          </a:prstGeom>
          <a:noFill/>
          <a:ln w="9525">
            <a:noFill/>
          </a:ln>
        </p:spPr>
        <p:txBody>
          <a:bodyPr anchor="ctr" anchorCtr="0"/>
          <a:p>
            <a:pPr lvl="0"/>
          </a:p>
        </p:txBody>
      </p:sp>
      <p:sp>
        <p:nvSpPr>
          <p:cNvPr id="1027" name="Rectangle 3"/>
          <p:cNvSpPr/>
          <p:nvPr/>
        </p:nvSpPr>
        <p:spPr>
          <a:xfrm>
            <a:off x="2438400" y="609600"/>
            <a:ext cx="1752600" cy="228600"/>
          </a:xfrm>
          <a:prstGeom prst="rect">
            <a:avLst/>
          </a:prstGeom>
          <a:noFill/>
          <a:ln w="9525">
            <a:noFill/>
          </a:ln>
        </p:spPr>
        <p:txBody>
          <a:bodyPr/>
          <a:p>
            <a:pPr marL="0" lvl="0" indent="0" eaLnBrk="1" latinLnBrk="0" hangingPunct="1">
              <a:buClr>
                <a:schemeClr val="bg1"/>
              </a:buClr>
            </a:pPr>
            <a:endParaRPr lang="zh-CN" altLang="en-US"/>
          </a:p>
        </p:txBody>
      </p:sp>
      <p:sp>
        <p:nvSpPr>
          <p:cNvPr id="1028" name="Text Box 4"/>
          <p:cNvSpPr/>
          <p:nvPr/>
        </p:nvSpPr>
        <p:spPr>
          <a:xfrm>
            <a:off x="8701088" y="6534150"/>
            <a:ext cx="390525" cy="304800"/>
          </a:xfrm>
          <a:prstGeom prst="rect">
            <a:avLst/>
          </a:prstGeom>
          <a:noFill/>
          <a:ln w="9525">
            <a:noFill/>
          </a:ln>
        </p:spPr>
        <p:txBody>
          <a:bodyPr wrap="none"/>
          <a:p>
            <a:pPr marL="0" lvl="0" indent="0" algn="r" eaLnBrk="1" latinLnBrk="0" hangingPunct="1">
              <a:buClrTx/>
            </a:pPr>
            <a:fld id="{9A0DB2DC-4C9A-4742-B13C-FB6460FD3503}" type="slidenum">
              <a:rPr lang="en-US" altLang="zh-CN" sz="1400">
                <a:latin typeface="Tahoma" panose="020B0604030504040204"/>
                <a:ea typeface="宋体" panose="02010600030101010101" pitchFamily="2" charset="-122"/>
              </a:rPr>
            </a:fld>
            <a:endParaRPr lang="en-US" altLang="zh-CN" sz="1400">
              <a:latin typeface="Tahoma" panose="020B0604030504040204"/>
              <a:ea typeface="宋体" panose="02010600030101010101" pitchFamily="2" charset="-122"/>
            </a:endParaRPr>
          </a:p>
        </p:txBody>
      </p:sp>
      <p:pic>
        <p:nvPicPr>
          <p:cNvPr id="1029" name="Picture 5" descr="61259582248046"/>
          <p:cNvPicPr>
            <a:picLocks noChangeAspect="1"/>
          </p:cNvPicPr>
          <p:nvPr/>
        </p:nvPicPr>
        <p:blipFill>
          <a:blip r:embed="rId12"/>
          <a:stretch>
            <a:fillRect/>
          </a:stretch>
        </p:blipFill>
        <p:spPr>
          <a:xfrm>
            <a:off x="201613" y="981075"/>
            <a:ext cx="8942387" cy="104775"/>
          </a:xfrm>
          <a:prstGeom prst="rect">
            <a:avLst/>
          </a:prstGeom>
          <a:noFill/>
          <a:ln w="9525">
            <a:noFill/>
          </a:ln>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cut/>
  </p:transition>
  <p:hf sldNum="0" hdr="0" ftr="0" dt="0"/>
  <p:txStyles>
    <p:titleStyle>
      <a:lvl1pPr marL="0" lvl="0" indent="0" algn="l" defTabSz="914400" rtl="0" eaLnBrk="0" fontAlgn="base" hangingPunct="0">
        <a:lnSpc>
          <a:spcPct val="100000"/>
        </a:lnSpc>
        <a:spcBef>
          <a:spcPct val="0"/>
        </a:spcBef>
        <a:spcAft>
          <a:spcPct val="0"/>
        </a:spcAft>
        <a:buSzPct val="100000"/>
        <a:buNone/>
        <a:defRPr sz="3000" b="1" i="0" u="none" kern="1200">
          <a:solidFill>
            <a:srgbClr val="000099"/>
          </a:solidFill>
          <a:latin typeface="+mj-lt"/>
          <a:ea typeface="+mj-ea"/>
          <a:cs typeface="+mj-cs"/>
        </a:defRPr>
      </a:lvl1pPr>
      <a:lvl2pPr marL="0" lvl="1" indent="0" algn="l" defTabSz="914400" rtl="0" eaLnBrk="0" fontAlgn="base" hangingPunct="0">
        <a:lnSpc>
          <a:spcPct val="100000"/>
        </a:lnSpc>
        <a:spcBef>
          <a:spcPct val="0"/>
        </a:spcBef>
        <a:spcAft>
          <a:spcPct val="0"/>
        </a:spcAft>
        <a:buSzPct val="100000"/>
        <a:buNone/>
        <a:defRPr sz="3000" b="1" i="0" u="none" kern="1200">
          <a:solidFill>
            <a:srgbClr val="000099"/>
          </a:solidFill>
          <a:latin typeface="Tahoma" panose="020B0604030504040204" pitchFamily="34" charset="0"/>
          <a:ea typeface="宋体" panose="02010600030101010101" pitchFamily="2" charset="-122"/>
          <a:cs typeface="+mj-cs"/>
        </a:defRPr>
      </a:lvl2pPr>
      <a:lvl3pPr marL="0" lvl="2" indent="0" algn="l" defTabSz="914400" rtl="0" eaLnBrk="0" fontAlgn="base" hangingPunct="0">
        <a:lnSpc>
          <a:spcPct val="100000"/>
        </a:lnSpc>
        <a:spcBef>
          <a:spcPct val="0"/>
        </a:spcBef>
        <a:spcAft>
          <a:spcPct val="0"/>
        </a:spcAft>
        <a:buSzPct val="100000"/>
        <a:buNone/>
        <a:defRPr sz="3000" b="1" i="0" u="none" kern="1200">
          <a:solidFill>
            <a:srgbClr val="000099"/>
          </a:solidFill>
          <a:latin typeface="Tahoma" panose="020B0604030504040204" pitchFamily="34" charset="0"/>
          <a:ea typeface="宋体" panose="02010600030101010101" pitchFamily="2" charset="-122"/>
          <a:cs typeface="+mj-cs"/>
        </a:defRPr>
      </a:lvl3pPr>
      <a:lvl4pPr marL="0" lvl="3" indent="0" algn="l" defTabSz="914400" rtl="0" eaLnBrk="0" fontAlgn="base" hangingPunct="0">
        <a:lnSpc>
          <a:spcPct val="100000"/>
        </a:lnSpc>
        <a:spcBef>
          <a:spcPct val="0"/>
        </a:spcBef>
        <a:spcAft>
          <a:spcPct val="0"/>
        </a:spcAft>
        <a:buSzPct val="100000"/>
        <a:buNone/>
        <a:defRPr sz="3000" b="1" i="0" u="none" kern="1200">
          <a:solidFill>
            <a:srgbClr val="000099"/>
          </a:solidFill>
          <a:latin typeface="Tahoma" panose="020B0604030504040204" pitchFamily="34" charset="0"/>
          <a:ea typeface="宋体" panose="02010600030101010101" pitchFamily="2" charset="-122"/>
          <a:cs typeface="+mj-cs"/>
        </a:defRPr>
      </a:lvl4pPr>
      <a:lvl5pPr marL="0" lvl="4" indent="0" algn="l" defTabSz="914400" rtl="0" eaLnBrk="0" fontAlgn="base" hangingPunct="0">
        <a:lnSpc>
          <a:spcPct val="100000"/>
        </a:lnSpc>
        <a:spcBef>
          <a:spcPct val="0"/>
        </a:spcBef>
        <a:spcAft>
          <a:spcPct val="0"/>
        </a:spcAft>
        <a:buSzPct val="100000"/>
        <a:buNone/>
        <a:defRPr sz="3000" b="1" i="0" u="none" kern="1200">
          <a:solidFill>
            <a:srgbClr val="000099"/>
          </a:solidFill>
          <a:latin typeface="Tahoma" panose="020B0604030504040204" pitchFamily="34" charset="0"/>
          <a:ea typeface="宋体" panose="02010600030101010101" pitchFamily="2" charset="-122"/>
          <a:cs typeface="+mj-cs"/>
        </a:defRPr>
      </a:lvl5pPr>
    </p:titleStyle>
    <p:bodyStyle>
      <a:lvl1pPr marL="342900" lvl="0" indent="-342900" algn="l" defTabSz="914400" rtl="0" eaLnBrk="0" fontAlgn="base" hangingPunct="0">
        <a:lnSpc>
          <a:spcPct val="100000"/>
        </a:lnSpc>
        <a:spcBef>
          <a:spcPct val="20000"/>
        </a:spcBef>
        <a:spcAft>
          <a:spcPct val="0"/>
        </a:spcAft>
        <a:buClr>
          <a:srgbClr val="000099"/>
        </a:buClr>
        <a:buSzPct val="100000"/>
        <a:buFont typeface="Wingdings" panose="05000000000000000000" pitchFamily="2" charset="2"/>
        <a:buChar char="l"/>
        <a:defRPr sz="2200" b="1" i="0" u="none" kern="1200">
          <a:solidFill>
            <a:srgbClr val="00219C"/>
          </a:solidFill>
          <a:latin typeface="+mn-lt"/>
          <a:ea typeface="+mn-ea"/>
          <a:cs typeface="+mn-cs"/>
        </a:defRPr>
      </a:lvl1pPr>
      <a:lvl2pPr marL="742950" lvl="1" indent="-28575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Char char="-"/>
        <a:defRPr sz="2200" b="1" i="0" u="none" kern="1200">
          <a:solidFill>
            <a:srgbClr val="00219C"/>
          </a:solidFill>
          <a:latin typeface="Tahoma" panose="020B0604030504040204"/>
          <a:ea typeface="宋体" panose="02010600030101010101" pitchFamily="2" charset="-122"/>
          <a:cs typeface="+mn-cs"/>
        </a:defRPr>
      </a:lvl2pPr>
      <a:lvl3pPr marL="1257300" lvl="2" indent="-3429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200" b="1" i="0" u="none" kern="1200">
          <a:solidFill>
            <a:srgbClr val="00219C"/>
          </a:solidFill>
          <a:latin typeface="Tahoma" panose="020B0604030504040204"/>
          <a:ea typeface="宋体" panose="02010600030101010101" pitchFamily="2" charset="-122"/>
          <a:cs typeface="+mn-cs"/>
        </a:defRPr>
      </a:lvl3pPr>
      <a:lvl4pPr marL="1657350" lvl="3"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200" b="1" i="0" u="none" kern="1200">
          <a:solidFill>
            <a:srgbClr val="00219C"/>
          </a:solidFill>
          <a:latin typeface="Tahoma" panose="020B0604030504040204"/>
          <a:ea typeface="宋体" panose="02010600030101010101" pitchFamily="2" charset="-122"/>
          <a:cs typeface="+mn-cs"/>
        </a:defRPr>
      </a:lvl4pPr>
      <a:lvl5pPr marL="2076450" lvl="4"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200" b="1" i="0" u="none" kern="1200">
          <a:solidFill>
            <a:srgbClr val="00219C"/>
          </a:solidFill>
          <a:latin typeface="Tahoma" panose="020B0604030504040204"/>
          <a:ea typeface="宋体" panose="02010600030101010101" pitchFamily="2" charset="-122"/>
          <a:cs typeface="+mn-cs"/>
        </a:defRPr>
      </a:lvl5pPr>
      <a:lvl6pPr marL="2514600" lvl="5"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200" b="1" i="0" u="none" kern="1200">
          <a:solidFill>
            <a:srgbClr val="00219C"/>
          </a:solidFill>
          <a:latin typeface="Tahoma" panose="020B0604030504040204"/>
          <a:ea typeface="宋体" panose="02010600030101010101" pitchFamily="2" charset="-122"/>
          <a:cs typeface="+mn-cs"/>
        </a:defRPr>
      </a:lvl6pPr>
      <a:lvl7pPr marL="2971800" lvl="6"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200" b="1" i="0" u="none" kern="1200">
          <a:solidFill>
            <a:srgbClr val="00219C"/>
          </a:solidFill>
          <a:latin typeface="Tahoma" panose="020B0604030504040204"/>
          <a:ea typeface="宋体" panose="02010600030101010101" pitchFamily="2" charset="-122"/>
          <a:cs typeface="+mn-cs"/>
        </a:defRPr>
      </a:lvl7pPr>
      <a:lvl8pPr marL="3429000" lvl="7"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200" b="1" i="0" u="none" kern="1200">
          <a:solidFill>
            <a:srgbClr val="00219C"/>
          </a:solidFill>
          <a:latin typeface="Tahoma" panose="020B0604030504040204"/>
          <a:ea typeface="宋体" panose="02010600030101010101" pitchFamily="2" charset="-122"/>
          <a:cs typeface="+mn-cs"/>
        </a:defRPr>
      </a:lvl8pPr>
      <a:lvl9pPr marL="3886200" lvl="8"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200" b="1" i="0" u="none" kern="1200">
          <a:solidFill>
            <a:srgbClr val="00219C"/>
          </a:solidFill>
          <a:latin typeface="Tahoma" panose="020B0604030504040204"/>
          <a:ea typeface="宋体" panose="02010600030101010101" pitchFamily="2" charset="-122"/>
          <a:cs typeface="+mn-cs"/>
        </a:defRPr>
      </a:lvl9pPr>
    </p:bodyStyle>
    <p:otherStyle>
      <a:lvl1pPr marL="0" lvl="0" indent="0" algn="l" defTabSz="914400" rtl="0" eaLnBrk="1" fontAlgn="base" hangingPunct="1">
        <a:lnSpc>
          <a:spcPct val="100000"/>
        </a:lnSpc>
        <a:spcBef>
          <a:spcPct val="0"/>
        </a:spcBef>
        <a:spcAft>
          <a:spcPct val="0"/>
        </a:spcAft>
        <a:buSzPct val="100000"/>
        <a:buNone/>
        <a:defRPr sz="1800" b="0" i="0" u="none" kern="1200">
          <a:solidFill>
            <a:schemeClr val="tx1"/>
          </a:solidFill>
          <a:latin typeface="+mn-lt"/>
          <a:ea typeface="+mn-ea"/>
          <a:cs typeface="+mn-cs"/>
        </a:defRPr>
      </a:lvl1pPr>
      <a:lvl2pPr marL="742950" lvl="1" indent="-285750" algn="l" defTabSz="914400" rtl="0" eaLnBrk="1" fontAlgn="base" hangingPunct="1">
        <a:lnSpc>
          <a:spcPct val="100000"/>
        </a:lnSpc>
        <a:spcBef>
          <a:spcPct val="0"/>
        </a:spcBef>
        <a:spcAft>
          <a:spcPct val="0"/>
        </a:spcAft>
        <a:buSzPct val="100000"/>
        <a:buFontTx/>
        <a:buNone/>
        <a:defRPr sz="1800" b="0" i="0" u="none" kern="1200">
          <a:solidFill>
            <a:schemeClr val="tx1"/>
          </a:solidFill>
          <a:latin typeface="Tahoma" panose="020B0604030504040204"/>
          <a:ea typeface="宋体" panose="02010600030101010101" pitchFamily="2" charset="-122"/>
          <a:cs typeface="+mn-cs"/>
        </a:defRPr>
      </a:lvl2pPr>
      <a:lvl3pPr marL="1143000" lvl="2" indent="-228600" algn="l" defTabSz="914400" rtl="0" eaLnBrk="1" fontAlgn="base" hangingPunct="1">
        <a:lnSpc>
          <a:spcPct val="100000"/>
        </a:lnSpc>
        <a:spcBef>
          <a:spcPct val="0"/>
        </a:spcBef>
        <a:spcAft>
          <a:spcPct val="0"/>
        </a:spcAft>
        <a:buSzPct val="100000"/>
        <a:buFontTx/>
        <a:buNone/>
        <a:defRPr sz="1800" b="0" i="0" u="none" kern="1200">
          <a:solidFill>
            <a:schemeClr val="tx1"/>
          </a:solidFill>
          <a:latin typeface="Tahoma" panose="020B0604030504040204"/>
          <a:ea typeface="宋体" panose="02010600030101010101" pitchFamily="2" charset="-122"/>
          <a:cs typeface="+mn-cs"/>
        </a:defRPr>
      </a:lvl3pPr>
      <a:lvl4pPr marL="1600200" lvl="3" indent="-228600" algn="l" defTabSz="914400" rtl="0" eaLnBrk="1" fontAlgn="base" hangingPunct="1">
        <a:lnSpc>
          <a:spcPct val="100000"/>
        </a:lnSpc>
        <a:spcBef>
          <a:spcPct val="0"/>
        </a:spcBef>
        <a:spcAft>
          <a:spcPct val="0"/>
        </a:spcAft>
        <a:buSzPct val="100000"/>
        <a:buFontTx/>
        <a:buNone/>
        <a:defRPr sz="1800" b="0" i="0" u="none" kern="1200">
          <a:solidFill>
            <a:schemeClr val="tx1"/>
          </a:solidFill>
          <a:latin typeface="Tahoma" panose="020B0604030504040204"/>
          <a:ea typeface="宋体" panose="02010600030101010101" pitchFamily="2" charset="-122"/>
          <a:cs typeface="+mn-cs"/>
        </a:defRPr>
      </a:lvl4pPr>
      <a:lvl5pPr marL="2057400" lvl="4" indent="-228600" algn="l" defTabSz="914400" rtl="0" eaLnBrk="1" fontAlgn="base" hangingPunct="1">
        <a:lnSpc>
          <a:spcPct val="100000"/>
        </a:lnSpc>
        <a:spcBef>
          <a:spcPct val="0"/>
        </a:spcBef>
        <a:spcAft>
          <a:spcPct val="0"/>
        </a:spcAft>
        <a:buSzPct val="100000"/>
        <a:buFontTx/>
        <a:buNone/>
        <a:defRPr sz="1800" b="0" i="0" u="none" kern="1200">
          <a:solidFill>
            <a:schemeClr val="tx1"/>
          </a:solidFill>
          <a:latin typeface="Tahoma" panose="020B0604030504040204"/>
          <a:ea typeface="宋体" panose="02010600030101010101" pitchFamily="2" charset="-122"/>
          <a:cs typeface="+mn-cs"/>
        </a:defRPr>
      </a:lvl5pPr>
      <a:lvl6pPr marL="2286000" lvl="5" indent="-228600" algn="l" defTabSz="914400" rtl="0" eaLnBrk="1" fontAlgn="base" hangingPunct="1">
        <a:lnSpc>
          <a:spcPct val="100000"/>
        </a:lnSpc>
        <a:spcBef>
          <a:spcPct val="0"/>
        </a:spcBef>
        <a:spcAft>
          <a:spcPct val="0"/>
        </a:spcAft>
        <a:buClrTx/>
        <a:buSzPct val="100000"/>
        <a:buFontTx/>
        <a:buNone/>
        <a:defRPr sz="1800" b="0" i="0" u="none" kern="1200">
          <a:solidFill>
            <a:schemeClr val="tx1"/>
          </a:solidFill>
          <a:latin typeface="Tahoma" panose="020B0604030504040204"/>
          <a:ea typeface="宋体" panose="02010600030101010101" pitchFamily="2" charset="-122"/>
          <a:cs typeface="+mn-cs"/>
        </a:defRPr>
      </a:lvl6pPr>
      <a:lvl7pPr marL="2743200" lvl="6" indent="-228600" algn="l" defTabSz="914400" rtl="0" eaLnBrk="1" fontAlgn="base" hangingPunct="1">
        <a:lnSpc>
          <a:spcPct val="100000"/>
        </a:lnSpc>
        <a:spcBef>
          <a:spcPct val="0"/>
        </a:spcBef>
        <a:spcAft>
          <a:spcPct val="0"/>
        </a:spcAft>
        <a:buClrTx/>
        <a:buSzPct val="100000"/>
        <a:buFontTx/>
        <a:buNone/>
        <a:defRPr sz="1800" b="0" i="0" u="none" kern="1200">
          <a:solidFill>
            <a:schemeClr val="tx1"/>
          </a:solidFill>
          <a:latin typeface="Tahoma" panose="020B0604030504040204"/>
          <a:ea typeface="宋体" panose="02010600030101010101" pitchFamily="2" charset="-122"/>
          <a:cs typeface="+mn-cs"/>
        </a:defRPr>
      </a:lvl7pPr>
      <a:lvl8pPr marL="3200400" lvl="7" indent="-228600" algn="l" defTabSz="914400" rtl="0" eaLnBrk="1" fontAlgn="base" hangingPunct="1">
        <a:lnSpc>
          <a:spcPct val="100000"/>
        </a:lnSpc>
        <a:spcBef>
          <a:spcPct val="0"/>
        </a:spcBef>
        <a:spcAft>
          <a:spcPct val="0"/>
        </a:spcAft>
        <a:buClrTx/>
        <a:buSzPct val="100000"/>
        <a:buFontTx/>
        <a:buNone/>
        <a:defRPr sz="1800" b="0" i="0" u="none" kern="1200">
          <a:solidFill>
            <a:schemeClr val="tx1"/>
          </a:solidFill>
          <a:latin typeface="Tahoma" panose="020B0604030504040204"/>
          <a:ea typeface="宋体" panose="02010600030101010101" pitchFamily="2" charset="-122"/>
          <a:cs typeface="+mn-cs"/>
        </a:defRPr>
      </a:lvl8pPr>
      <a:lvl9pPr marL="3657600" lvl="8" indent="-228600" algn="l" defTabSz="914400" rtl="0" eaLnBrk="1" fontAlgn="base" hangingPunct="1">
        <a:lnSpc>
          <a:spcPct val="100000"/>
        </a:lnSpc>
        <a:spcBef>
          <a:spcPct val="0"/>
        </a:spcBef>
        <a:spcAft>
          <a:spcPct val="0"/>
        </a:spcAft>
        <a:buClrTx/>
        <a:buSzPct val="100000"/>
        <a:buFontTx/>
        <a:buNone/>
        <a:defRPr sz="1800" b="0" i="0" u="none" kern="1200">
          <a:solidFill>
            <a:schemeClr val="tx1"/>
          </a:solidFill>
          <a:latin typeface="Tahoma" panose="020B0604030504040204"/>
          <a:ea typeface="宋体" panose="02010600030101010101" pitchFamily="2" charset="-122"/>
          <a:cs typeface="+mn-cs"/>
        </a:defRPr>
      </a:lvl9pPr>
    </p:otherStyle>
  </p:txStyles>
</p:sldMaster>
</file>

<file path=ppt/slides/_rels/slide1.xml.rels><?xml version="1.0" encoding="UTF-8" standalone="yes"?>
<Relationships xmlns="http://schemas.openxmlformats.org/package/2006/relationships"><Relationship Id="rId5" Type="http://schemas.openxmlformats.org/officeDocument/2006/relationships/notesSlide" Target="../notesSlides/notesSlide1.xml"/><Relationship Id="rId4" Type="http://schemas.openxmlformats.org/officeDocument/2006/relationships/vmlDrawing" Target="../drawings/vmlDrawing1.vml"/><Relationship Id="rId3" Type="http://schemas.openxmlformats.org/officeDocument/2006/relationships/slideLayout" Target="../slideLayouts/slideLayout7.xml"/><Relationship Id="rId2" Type="http://schemas.openxmlformats.org/officeDocument/2006/relationships/image" Target="../media/image2.emf"/><Relationship Id="rId1"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4" Type="http://schemas.openxmlformats.org/officeDocument/2006/relationships/notesSlide" Target="../notesSlides/notesSlide6.xml"/><Relationship Id="rId3" Type="http://schemas.openxmlformats.org/officeDocument/2006/relationships/slideLayout" Target="../slideLayouts/slideLayout7.xml"/><Relationship Id="rId2" Type="http://schemas.openxmlformats.org/officeDocument/2006/relationships/image" Target="../media/image16.jpeg"/><Relationship Id="rId1" Type="http://schemas.openxmlformats.org/officeDocument/2006/relationships/image" Target="../media/image15.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4" Type="http://schemas.openxmlformats.org/officeDocument/2006/relationships/vmlDrawing" Target="../drawings/vmlDrawing2.vml"/><Relationship Id="rId3" Type="http://schemas.openxmlformats.org/officeDocument/2006/relationships/slideLayout" Target="../slideLayouts/slideLayout7.xml"/><Relationship Id="rId2" Type="http://schemas.openxmlformats.org/officeDocument/2006/relationships/image" Target="../media/image17.emf"/><Relationship Id="rId1" Type="http://schemas.openxmlformats.org/officeDocument/2006/relationships/oleObject" Target="../embeddings/oleObject2.bin"/></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5" Type="http://schemas.openxmlformats.org/officeDocument/2006/relationships/slideLayout" Target="../slideLayouts/slideLayout7.xml"/><Relationship Id="rId4" Type="http://schemas.openxmlformats.org/officeDocument/2006/relationships/image" Target="../media/image6.wmf"/><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9" Type="http://schemas.openxmlformats.org/officeDocument/2006/relationships/image" Target="../media/image14.jpeg"/><Relationship Id="rId8" Type="http://schemas.openxmlformats.org/officeDocument/2006/relationships/image" Target="../media/image13.jpeg"/><Relationship Id="rId7" Type="http://schemas.openxmlformats.org/officeDocument/2006/relationships/image" Target="../media/image12.jpeg"/><Relationship Id="rId6" Type="http://schemas.openxmlformats.org/officeDocument/2006/relationships/image" Target="../media/image11.jpeg"/><Relationship Id="rId5" Type="http://schemas.openxmlformats.org/officeDocument/2006/relationships/image" Target="../media/image10.jpeg"/><Relationship Id="rId4" Type="http://schemas.openxmlformats.org/officeDocument/2006/relationships/image" Target="../media/image9.jpeg"/><Relationship Id="rId3" Type="http://schemas.openxmlformats.org/officeDocument/2006/relationships/image" Target="../media/image8.jpeg"/><Relationship Id="rId2" Type="http://schemas.openxmlformats.org/officeDocument/2006/relationships/image" Target="../media/image7.jpeg"/><Relationship Id="rId10" Type="http://schemas.openxmlformats.org/officeDocument/2006/relationships/slideLayout" Target="../slideLayouts/slideLayout7.xml"/><Relationship Id="rId1" Type="http://schemas.openxmlformats.org/officeDocument/2006/relationships/hyperlink" Target="http://www.szstht.com/Chinese/ProductShow.asp?ArticleID=477/"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50" name="Rectangle 2"/>
          <p:cNvSpPr/>
          <p:nvPr>
            <p:ph type="title" idx="4294967295"/>
          </p:nvPr>
        </p:nvSpPr>
        <p:spPr>
          <a:xfrm>
            <a:off x="0" y="476250"/>
            <a:ext cx="4032250" cy="431800"/>
          </a:xfrm>
          <a:ln/>
        </p:spPr>
        <p:txBody>
          <a:bodyPr wrap="square" lIns="91440" tIns="45720" rIns="91440" bIns="45720" anchor="ctr" anchorCtr="0"/>
          <a:p>
            <a:pPr eaLnBrk="1" hangingPunct="1"/>
            <a:r>
              <a:rPr lang="zh-CN" altLang="en-US" sz="2400">
                <a:solidFill>
                  <a:schemeClr val="accent2"/>
                </a:solidFill>
              </a:rPr>
              <a:t>行业应用技术研究方向</a:t>
            </a:r>
            <a:endParaRPr lang="zh-CN" altLang="en-US" sz="2400">
              <a:solidFill>
                <a:schemeClr val="accent2"/>
              </a:solidFill>
            </a:endParaRPr>
          </a:p>
        </p:txBody>
      </p:sp>
      <p:grpSp>
        <p:nvGrpSpPr>
          <p:cNvPr id="2051" name="组合 2050"/>
          <p:cNvGrpSpPr/>
          <p:nvPr/>
        </p:nvGrpSpPr>
        <p:grpSpPr>
          <a:xfrm>
            <a:off x="2411413" y="692150"/>
            <a:ext cx="6097587" cy="4070350"/>
            <a:chOff x="1519" y="436"/>
            <a:chExt cx="3841" cy="2564"/>
          </a:xfrm>
        </p:grpSpPr>
        <p:graphicFrame>
          <p:nvGraphicFramePr>
            <p:cNvPr id="2052" name="Object 4"/>
            <p:cNvGraphicFramePr>
              <a:graphicFrameLocks noChangeAspect="1"/>
            </p:cNvGraphicFramePr>
            <p:nvPr/>
          </p:nvGraphicFramePr>
          <p:xfrm>
            <a:off x="1519" y="436"/>
            <a:ext cx="3841" cy="2564"/>
          </p:xfrm>
          <a:graphic>
            <a:graphicData uri="http://schemas.openxmlformats.org/presentationml/2006/ole">
              <mc:AlternateContent xmlns:mc="http://schemas.openxmlformats.org/markup-compatibility/2006">
                <mc:Choice xmlns:v="urn:schemas-microsoft-com:vml" Requires="v">
                  <p:oleObj spid="_x0000_s3076" name="" r:id="rId1" imgW="6895465" imgH="4604385" progId="MSGraph.Chart.8">
                    <p:embed/>
                  </p:oleObj>
                </mc:Choice>
                <mc:Fallback>
                  <p:oleObj name="" r:id="rId1" imgW="6895465" imgH="4604385" progId="MSGraph.Chart.8">
                    <p:embed/>
                    <p:pic>
                      <p:nvPicPr>
                        <p:cNvPr id="0" name="图片 3075"/>
                        <p:cNvPicPr/>
                        <p:nvPr/>
                      </p:nvPicPr>
                      <p:blipFill>
                        <a:blip r:embed="rId2"/>
                        <a:stretch>
                          <a:fillRect/>
                        </a:stretch>
                      </p:blipFill>
                      <p:spPr>
                        <a:xfrm>
                          <a:off x="1519" y="436"/>
                          <a:ext cx="3841" cy="2564"/>
                        </a:xfrm>
                        <a:prstGeom prst="rect">
                          <a:avLst/>
                        </a:prstGeom>
                        <a:noFill/>
                        <a:ln w="38100">
                          <a:noFill/>
                          <a:miter/>
                        </a:ln>
                      </p:spPr>
                    </p:pic>
                  </p:oleObj>
                </mc:Fallback>
              </mc:AlternateContent>
            </a:graphicData>
          </a:graphic>
        </p:graphicFrame>
        <p:sp>
          <p:nvSpPr>
            <p:cNvPr id="2053" name="Text Box 5"/>
            <p:cNvSpPr/>
            <p:nvPr/>
          </p:nvSpPr>
          <p:spPr>
            <a:xfrm>
              <a:off x="5011" y="2094"/>
              <a:ext cx="121" cy="176"/>
            </a:xfrm>
            <a:prstGeom prst="rect">
              <a:avLst/>
            </a:prstGeom>
            <a:noFill/>
            <a:ln w="12700">
              <a:noFill/>
            </a:ln>
          </p:spPr>
          <p:txBody>
            <a:bodyPr wrap="none" anchor="ctr" anchorCtr="0"/>
            <a:p>
              <a:pPr algn="r" eaLnBrk="0" hangingPunct="0">
                <a:lnSpc>
                  <a:spcPct val="90000"/>
                </a:lnSpc>
              </a:pPr>
              <a:endParaRPr lang="zh-CN" altLang="zh-CN" sz="1400">
                <a:solidFill>
                  <a:schemeClr val="accent2"/>
                </a:solidFill>
                <a:latin typeface="Arial" panose="020B0604020202020204" pitchFamily="34" charset="0"/>
              </a:endParaRPr>
            </a:p>
          </p:txBody>
        </p:sp>
        <p:sp>
          <p:nvSpPr>
            <p:cNvPr id="2054" name="Text Box 6"/>
            <p:cNvSpPr/>
            <p:nvPr/>
          </p:nvSpPr>
          <p:spPr>
            <a:xfrm>
              <a:off x="2659" y="2176"/>
              <a:ext cx="121" cy="176"/>
            </a:xfrm>
            <a:prstGeom prst="rect">
              <a:avLst/>
            </a:prstGeom>
            <a:noFill/>
            <a:ln w="12700">
              <a:noFill/>
            </a:ln>
          </p:spPr>
          <p:txBody>
            <a:bodyPr wrap="none" anchor="ctr" anchorCtr="0"/>
            <a:p>
              <a:pPr algn="r" eaLnBrk="0" hangingPunct="0">
                <a:lnSpc>
                  <a:spcPct val="90000"/>
                </a:lnSpc>
              </a:pPr>
              <a:endParaRPr lang="zh-CN" altLang="zh-CN" sz="1400">
                <a:solidFill>
                  <a:schemeClr val="accent2"/>
                </a:solidFill>
                <a:latin typeface="Arial" panose="020B0604020202020204" pitchFamily="34" charset="0"/>
              </a:endParaRPr>
            </a:p>
          </p:txBody>
        </p:sp>
        <p:sp>
          <p:nvSpPr>
            <p:cNvPr id="2055" name="Text Box 7"/>
            <p:cNvSpPr/>
            <p:nvPr/>
          </p:nvSpPr>
          <p:spPr>
            <a:xfrm>
              <a:off x="2824" y="473"/>
              <a:ext cx="121" cy="176"/>
            </a:xfrm>
            <a:prstGeom prst="rect">
              <a:avLst/>
            </a:prstGeom>
            <a:noFill/>
            <a:ln w="12700">
              <a:noFill/>
            </a:ln>
          </p:spPr>
          <p:txBody>
            <a:bodyPr wrap="none" anchor="ctr" anchorCtr="0"/>
            <a:p>
              <a:pPr algn="r" eaLnBrk="0" hangingPunct="0">
                <a:lnSpc>
                  <a:spcPct val="90000"/>
                </a:lnSpc>
              </a:pPr>
              <a:endParaRPr lang="zh-CN" altLang="zh-CN" sz="1400">
                <a:solidFill>
                  <a:schemeClr val="accent2"/>
                </a:solidFill>
                <a:latin typeface="Arial" panose="020B0604020202020204" pitchFamily="34" charset="0"/>
              </a:endParaRPr>
            </a:p>
          </p:txBody>
        </p:sp>
      </p:grpSp>
      <p:sp>
        <p:nvSpPr>
          <p:cNvPr id="2056" name="Rectangle 8"/>
          <p:cNvSpPr/>
          <p:nvPr/>
        </p:nvSpPr>
        <p:spPr>
          <a:xfrm>
            <a:off x="179388" y="1484313"/>
            <a:ext cx="3095625" cy="228600"/>
          </a:xfrm>
          <a:prstGeom prst="rect">
            <a:avLst/>
          </a:prstGeom>
          <a:noFill/>
          <a:ln w="9525">
            <a:noFill/>
          </a:ln>
        </p:spPr>
        <p:txBody>
          <a:bodyPr lIns="0" tIns="0" rIns="0" bIns="0"/>
          <a:p>
            <a:pPr marL="282575" indent="-282575" defTabSz="914400">
              <a:lnSpc>
                <a:spcPct val="50000"/>
              </a:lnSpc>
              <a:spcBef>
                <a:spcPct val="20000"/>
              </a:spcBef>
              <a:buFont typeface="Wingdings" panose="05000000000000000000" pitchFamily="2" charset="2"/>
              <a:tabLst>
                <a:tab pos="2000250" algn="l"/>
              </a:tabLst>
            </a:pPr>
            <a:r>
              <a:rPr lang="zh-CN" altLang="en-US" sz="1800">
                <a:solidFill>
                  <a:srgbClr val="00219C"/>
                </a:solidFill>
                <a:latin typeface="Tahoma" panose="020B0604030504040204" pitchFamily="34" charset="0"/>
              </a:rPr>
              <a:t>针对用于塑胶的工业液体涂料</a:t>
            </a:r>
            <a:endParaRPr lang="zh-CN" altLang="en-US" sz="1800">
              <a:solidFill>
                <a:srgbClr val="00219C"/>
              </a:solidFill>
              <a:latin typeface="Tahoma" panose="020B0604030504040204" pitchFamily="34" charset="0"/>
            </a:endParaRPr>
          </a:p>
          <a:p>
            <a:pPr marL="282575" indent="-282575" defTabSz="914400">
              <a:lnSpc>
                <a:spcPct val="50000"/>
              </a:lnSpc>
              <a:spcBef>
                <a:spcPct val="20000"/>
              </a:spcBef>
              <a:buFont typeface="Wingdings" panose="05000000000000000000" pitchFamily="2" charset="2"/>
              <a:tabLst>
                <a:tab pos="2000250" algn="l"/>
              </a:tabLst>
            </a:pPr>
            <a:endParaRPr lang="zh-CN" altLang="en-US" sz="1800">
              <a:solidFill>
                <a:srgbClr val="00219C"/>
              </a:solidFill>
              <a:latin typeface="Tahoma" panose="020B0604030504040204" pitchFamily="34" charset="0"/>
            </a:endParaRPr>
          </a:p>
          <a:p>
            <a:pPr marL="282575" indent="-282575" defTabSz="914400">
              <a:lnSpc>
                <a:spcPct val="50000"/>
              </a:lnSpc>
              <a:spcBef>
                <a:spcPct val="20000"/>
              </a:spcBef>
              <a:buFont typeface="Wingdings" panose="05000000000000000000" pitchFamily="2" charset="2"/>
              <a:tabLst>
                <a:tab pos="2000250" algn="l"/>
              </a:tabLst>
            </a:pPr>
            <a:r>
              <a:rPr lang="zh-CN" altLang="en-US" sz="1800">
                <a:solidFill>
                  <a:srgbClr val="00219C"/>
                </a:solidFill>
                <a:latin typeface="Tahoma" panose="020B0604030504040204" pitchFamily="34" charset="0"/>
              </a:rPr>
              <a:t>技术发展趋势</a:t>
            </a:r>
            <a:endParaRPr lang="zh-CN" altLang="en-US" sz="1800">
              <a:solidFill>
                <a:srgbClr val="00219C"/>
              </a:solidFill>
              <a:latin typeface="Tahoma" panose="020B0604030504040204" pitchFamily="34" charset="0"/>
            </a:endParaRPr>
          </a:p>
        </p:txBody>
      </p:sp>
      <p:sp>
        <p:nvSpPr>
          <p:cNvPr id="2057" name="Rectangle 9"/>
          <p:cNvSpPr/>
          <p:nvPr/>
        </p:nvSpPr>
        <p:spPr>
          <a:xfrm>
            <a:off x="4643438" y="4797425"/>
            <a:ext cx="4284662" cy="1016000"/>
          </a:xfrm>
          <a:prstGeom prst="rect">
            <a:avLst/>
          </a:prstGeom>
          <a:noFill/>
          <a:ln w="9525">
            <a:noFill/>
          </a:ln>
        </p:spPr>
        <p:txBody>
          <a:bodyPr/>
          <a:p>
            <a:pPr indent="549275" eaLnBrk="0" fontAlgn="t" hangingPunct="0"/>
            <a:r>
              <a:rPr lang="zh-CN" altLang="en-US" sz="2000" b="1">
                <a:solidFill>
                  <a:srgbClr val="FF0000"/>
                </a:solidFill>
                <a:latin typeface="仿宋_GB2312" pitchFamily="49" charset="-122"/>
              </a:rPr>
              <a:t>汽车和</a:t>
            </a:r>
            <a:r>
              <a:rPr lang="en-US" altLang="zh-CN" sz="2000" b="1">
                <a:solidFill>
                  <a:srgbClr val="FF0000"/>
                </a:solidFill>
                <a:latin typeface="仿宋_GB2312" pitchFamily="49" charset="-122"/>
              </a:rPr>
              <a:t>3C</a:t>
            </a:r>
            <a:r>
              <a:rPr lang="zh-CN" altLang="en-US" sz="2000" b="1">
                <a:solidFill>
                  <a:srgbClr val="FF0000"/>
                </a:solidFill>
                <a:latin typeface="仿宋_GB2312" pitchFamily="49" charset="-122"/>
              </a:rPr>
              <a:t>电子市场是塑胶涂料关键的组成部分</a:t>
            </a:r>
            <a:endParaRPr lang="zh-CN" altLang="en-US" sz="2000" b="1">
              <a:solidFill>
                <a:srgbClr val="FF0000"/>
              </a:solidFill>
              <a:latin typeface="仿宋_GB2312" pitchFamily="49" charset="-122"/>
            </a:endParaRPr>
          </a:p>
          <a:p>
            <a:pPr indent="549275" eaLnBrk="0" fontAlgn="t" hangingPunct="0"/>
            <a:r>
              <a:rPr lang="zh-CN" altLang="en-US" sz="2000" b="1">
                <a:solidFill>
                  <a:srgbClr val="FF0000"/>
                </a:solidFill>
                <a:latin typeface="仿宋_GB2312" pitchFamily="49" charset="-122"/>
              </a:rPr>
              <a:t>重点投入研发</a:t>
            </a:r>
            <a:r>
              <a:rPr lang="zh-CN" altLang="en-US" sz="2200" b="1">
                <a:solidFill>
                  <a:srgbClr val="FF0000"/>
                </a:solidFill>
                <a:latin typeface="仿宋_GB2312" pitchFamily="49" charset="-122"/>
              </a:rPr>
              <a:t>应用技术</a:t>
            </a:r>
            <a:r>
              <a:rPr lang="zh-CN" altLang="en-US" sz="2000" b="1">
                <a:solidFill>
                  <a:srgbClr val="FF0000"/>
                </a:solidFill>
                <a:latin typeface="仿宋_GB2312" pitchFamily="49" charset="-122"/>
              </a:rPr>
              <a:t>的领域</a:t>
            </a:r>
            <a:endParaRPr lang="zh-CN" altLang="en-US" sz="2000" b="1">
              <a:solidFill>
                <a:srgbClr val="FF0000"/>
              </a:solidFill>
              <a:latin typeface="仿宋_GB2312" pitchFamily="49" charset="-122"/>
            </a:endParaRPr>
          </a:p>
        </p:txBody>
      </p:sp>
      <p:sp>
        <p:nvSpPr>
          <p:cNvPr id="2058" name="Rectangle 10"/>
          <p:cNvSpPr/>
          <p:nvPr/>
        </p:nvSpPr>
        <p:spPr>
          <a:xfrm>
            <a:off x="-396875" y="4221163"/>
            <a:ext cx="5113338" cy="1758950"/>
          </a:xfrm>
          <a:prstGeom prst="rect">
            <a:avLst/>
          </a:prstGeom>
          <a:noFill/>
          <a:ln w="9525">
            <a:noFill/>
          </a:ln>
        </p:spPr>
        <p:txBody>
          <a:bodyPr/>
          <a:p>
            <a:pPr indent="549275" eaLnBrk="0" fontAlgn="t" hangingPunct="0"/>
            <a:r>
              <a:rPr lang="zh-CN" altLang="en-US" sz="1600" b="1" u="sng">
                <a:solidFill>
                  <a:srgbClr val="00219C"/>
                </a:solidFill>
                <a:latin typeface="仿宋_GB2312" pitchFamily="49" charset="-122"/>
              </a:rPr>
              <a:t>技术	目前的市场规模	增长趋势</a:t>
            </a:r>
            <a:endParaRPr lang="zh-CN" altLang="en-US" sz="1600" b="1" u="sng">
              <a:solidFill>
                <a:srgbClr val="00219C"/>
              </a:solidFill>
              <a:latin typeface="仿宋_GB2312" pitchFamily="49" charset="-122"/>
            </a:endParaRPr>
          </a:p>
          <a:p>
            <a:pPr indent="549275" eaLnBrk="0" fontAlgn="t" hangingPunct="0"/>
            <a:endParaRPr lang="zh-CN" altLang="en-US" sz="1600" b="1">
              <a:solidFill>
                <a:srgbClr val="00219C"/>
              </a:solidFill>
              <a:latin typeface="仿宋_GB2312" pitchFamily="49" charset="-122"/>
            </a:endParaRPr>
          </a:p>
          <a:p>
            <a:pPr indent="549275" eaLnBrk="0" fontAlgn="t" hangingPunct="0"/>
            <a:r>
              <a:rPr lang="zh-CN" altLang="en-US" sz="1600" b="1">
                <a:solidFill>
                  <a:srgbClr val="00219C"/>
                </a:solidFill>
                <a:latin typeface="仿宋_GB2312" pitchFamily="49" charset="-122"/>
              </a:rPr>
              <a:t>溶剂型	    大           	    	</a:t>
            </a:r>
            <a:endParaRPr lang="zh-CN" altLang="en-US" sz="1600" b="1">
              <a:solidFill>
                <a:srgbClr val="00219C"/>
              </a:solidFill>
              <a:latin typeface="仿宋_GB2312" pitchFamily="49" charset="-122"/>
            </a:endParaRPr>
          </a:p>
          <a:p>
            <a:pPr indent="549275" eaLnBrk="0" fontAlgn="t" hangingPunct="0"/>
            <a:endParaRPr lang="zh-CN" altLang="en-US" sz="1600" b="1">
              <a:solidFill>
                <a:srgbClr val="FF0000"/>
              </a:solidFill>
              <a:latin typeface="仿宋_GB2312" pitchFamily="49" charset="-122"/>
            </a:endParaRPr>
          </a:p>
          <a:p>
            <a:pPr indent="549275" eaLnBrk="0" fontAlgn="t" hangingPunct="0"/>
            <a:r>
              <a:rPr lang="zh-CN" altLang="en-US" sz="1600" b="1">
                <a:solidFill>
                  <a:srgbClr val="FF0000"/>
                </a:solidFill>
                <a:latin typeface="仿宋_GB2312" pitchFamily="49" charset="-122"/>
              </a:rPr>
              <a:t>水性	    小	            </a:t>
            </a:r>
            <a:endParaRPr lang="zh-CN" altLang="en-US" sz="1600" b="1">
              <a:solidFill>
                <a:srgbClr val="FF0000"/>
              </a:solidFill>
              <a:latin typeface="仿宋_GB2312" pitchFamily="49" charset="-122"/>
            </a:endParaRPr>
          </a:p>
          <a:p>
            <a:pPr indent="549275" eaLnBrk="0" fontAlgn="t" hangingPunct="0"/>
            <a:endParaRPr lang="zh-CN" altLang="en-US" sz="1600" b="1">
              <a:solidFill>
                <a:srgbClr val="FF0000"/>
              </a:solidFill>
              <a:latin typeface="仿宋_GB2312" pitchFamily="49" charset="-122"/>
            </a:endParaRPr>
          </a:p>
          <a:p>
            <a:pPr indent="549275" eaLnBrk="0" fontAlgn="t" hangingPunct="0"/>
            <a:r>
              <a:rPr lang="en-US" altLang="zh-CN" sz="1600" b="1">
                <a:solidFill>
                  <a:srgbClr val="FF0000"/>
                </a:solidFill>
                <a:latin typeface="仿宋_GB2312" pitchFamily="49" charset="-122"/>
              </a:rPr>
              <a:t>UV</a:t>
            </a:r>
            <a:r>
              <a:rPr lang="zh-CN" altLang="en-US" sz="1600" b="1">
                <a:solidFill>
                  <a:srgbClr val="FF0000"/>
                </a:solidFill>
                <a:latin typeface="仿宋_GB2312" pitchFamily="49" charset="-122"/>
              </a:rPr>
              <a:t>固化</a:t>
            </a:r>
            <a:r>
              <a:rPr lang="zh-CN" altLang="en-US" sz="1600" b="1">
                <a:solidFill>
                  <a:srgbClr val="FF3300"/>
                </a:solidFill>
                <a:latin typeface="仿宋_GB2312" pitchFamily="49" charset="-122"/>
              </a:rPr>
              <a:t>	   中等</a:t>
            </a:r>
            <a:r>
              <a:rPr lang="zh-CN" altLang="en-US" sz="1600">
                <a:solidFill>
                  <a:srgbClr val="FF3300"/>
                </a:solidFill>
                <a:latin typeface="仿宋_GB2312" pitchFamily="49" charset="-122"/>
              </a:rPr>
              <a:t>	            </a:t>
            </a:r>
            <a:endParaRPr lang="zh-CN" altLang="en-US" sz="1600" b="1">
              <a:solidFill>
                <a:srgbClr val="FF0000"/>
              </a:solidFill>
              <a:latin typeface="仿宋_GB2312" pitchFamily="49" charset="-122"/>
              <a:sym typeface="Wingdings 3" panose="05040102010807070707" pitchFamily="18" charset="2"/>
            </a:endParaRPr>
          </a:p>
        </p:txBody>
      </p:sp>
      <p:sp>
        <p:nvSpPr>
          <p:cNvPr id="2059" name="Rectangle 11"/>
          <p:cNvSpPr/>
          <p:nvPr/>
        </p:nvSpPr>
        <p:spPr>
          <a:xfrm>
            <a:off x="1550988" y="3068638"/>
            <a:ext cx="3668712" cy="301625"/>
          </a:xfrm>
          <a:prstGeom prst="rect">
            <a:avLst/>
          </a:prstGeom>
          <a:noFill/>
          <a:ln w="9525">
            <a:noFill/>
          </a:ln>
        </p:spPr>
        <p:txBody>
          <a:bodyPr/>
          <a:p>
            <a:pPr indent="549275" eaLnBrk="0" fontAlgn="t" hangingPunct="0"/>
            <a:r>
              <a:rPr lang="en-US" altLang="zh-CN" sz="1400">
                <a:solidFill>
                  <a:schemeClr val="accent2"/>
                </a:solidFill>
                <a:latin typeface="仿宋_GB2312" pitchFamily="49" charset="-122"/>
              </a:rPr>
              <a:t>(</a:t>
            </a:r>
            <a:r>
              <a:rPr lang="zh-CN" altLang="en-US" sz="1400">
                <a:solidFill>
                  <a:schemeClr val="accent2"/>
                </a:solidFill>
                <a:latin typeface="仿宋_GB2312" pitchFamily="49" charset="-122"/>
              </a:rPr>
              <a:t>办公设备</a:t>
            </a:r>
            <a:r>
              <a:rPr lang="en-US" altLang="zh-CN" sz="1400">
                <a:solidFill>
                  <a:schemeClr val="accent2"/>
                </a:solidFill>
                <a:latin typeface="仿宋_GB2312" pitchFamily="49" charset="-122"/>
              </a:rPr>
              <a:t>, </a:t>
            </a:r>
            <a:r>
              <a:rPr lang="zh-CN" altLang="en-US" sz="1400">
                <a:solidFill>
                  <a:schemeClr val="accent2"/>
                </a:solidFill>
                <a:latin typeface="仿宋_GB2312" pitchFamily="49" charset="-122"/>
              </a:rPr>
              <a:t>家用电器</a:t>
            </a:r>
            <a:r>
              <a:rPr lang="en-US" altLang="zh-CN" sz="1400">
                <a:solidFill>
                  <a:schemeClr val="accent2"/>
                </a:solidFill>
                <a:latin typeface="仿宋_GB2312" pitchFamily="49" charset="-122"/>
              </a:rPr>
              <a:t>,</a:t>
            </a:r>
            <a:r>
              <a:rPr lang="zh-CN" altLang="en-US" sz="1400">
                <a:solidFill>
                  <a:schemeClr val="accent2"/>
                </a:solidFill>
                <a:latin typeface="仿宋_GB2312" pitchFamily="49" charset="-122"/>
              </a:rPr>
              <a:t>手机</a:t>
            </a:r>
            <a:r>
              <a:rPr lang="en-US" altLang="zh-CN" sz="1400">
                <a:solidFill>
                  <a:schemeClr val="accent2"/>
                </a:solidFill>
                <a:latin typeface="仿宋_GB2312" pitchFamily="49" charset="-122"/>
              </a:rPr>
              <a:t>)</a:t>
            </a:r>
            <a:endParaRPr lang="en-US" altLang="zh-CN" sz="1400">
              <a:solidFill>
                <a:schemeClr val="accent2"/>
              </a:solidFill>
              <a:latin typeface="仿宋_GB2312" pitchFamily="49" charset="-122"/>
            </a:endParaRPr>
          </a:p>
        </p:txBody>
      </p:sp>
      <p:sp>
        <p:nvSpPr>
          <p:cNvPr id="2060" name="Rectangle 12"/>
          <p:cNvSpPr/>
          <p:nvPr/>
        </p:nvSpPr>
        <p:spPr>
          <a:xfrm>
            <a:off x="6588125" y="2852738"/>
            <a:ext cx="1851025" cy="330200"/>
          </a:xfrm>
          <a:prstGeom prst="rect">
            <a:avLst/>
          </a:prstGeom>
          <a:noFill/>
          <a:ln w="9525">
            <a:noFill/>
          </a:ln>
        </p:spPr>
        <p:txBody>
          <a:bodyPr/>
          <a:p>
            <a:pPr indent="549275" eaLnBrk="0" fontAlgn="t" hangingPunct="0"/>
            <a:r>
              <a:rPr lang="en-US" altLang="zh-CN" sz="1600">
                <a:solidFill>
                  <a:schemeClr val="accent2"/>
                </a:solidFill>
                <a:latin typeface="仿宋_GB2312" pitchFamily="49" charset="-122"/>
              </a:rPr>
              <a:t>(</a:t>
            </a:r>
            <a:r>
              <a:rPr lang="zh-CN" altLang="en-US" sz="1600">
                <a:solidFill>
                  <a:schemeClr val="accent2"/>
                </a:solidFill>
                <a:latin typeface="仿宋_GB2312" pitchFamily="49" charset="-122"/>
              </a:rPr>
              <a:t>内饰</a:t>
            </a:r>
            <a:r>
              <a:rPr lang="en-US" altLang="zh-CN" sz="1600">
                <a:solidFill>
                  <a:schemeClr val="accent2"/>
                </a:solidFill>
                <a:latin typeface="仿宋_GB2312" pitchFamily="49" charset="-122"/>
              </a:rPr>
              <a:t>/</a:t>
            </a:r>
            <a:r>
              <a:rPr lang="zh-CN" altLang="en-US" sz="1600">
                <a:solidFill>
                  <a:schemeClr val="accent2"/>
                </a:solidFill>
                <a:latin typeface="仿宋_GB2312" pitchFamily="49" charset="-122"/>
              </a:rPr>
              <a:t>外饰</a:t>
            </a:r>
            <a:r>
              <a:rPr lang="en-US" altLang="zh-CN" sz="1600">
                <a:solidFill>
                  <a:schemeClr val="accent2"/>
                </a:solidFill>
                <a:latin typeface="仿宋_GB2312" pitchFamily="49" charset="-122"/>
              </a:rPr>
              <a:t>)</a:t>
            </a:r>
            <a:endParaRPr lang="en-US" altLang="zh-CN" sz="1600">
              <a:solidFill>
                <a:schemeClr val="accent2"/>
              </a:solidFill>
              <a:latin typeface="仿宋_GB2312" pitchFamily="49" charset="-122"/>
            </a:endParaRPr>
          </a:p>
        </p:txBody>
      </p:sp>
      <p:sp>
        <p:nvSpPr>
          <p:cNvPr id="2061" name="Rectangle 13"/>
          <p:cNvSpPr/>
          <p:nvPr/>
        </p:nvSpPr>
        <p:spPr>
          <a:xfrm>
            <a:off x="4537075" y="1196975"/>
            <a:ext cx="3079750" cy="330200"/>
          </a:xfrm>
          <a:prstGeom prst="rect">
            <a:avLst/>
          </a:prstGeom>
          <a:noFill/>
          <a:ln w="9525">
            <a:noFill/>
          </a:ln>
        </p:spPr>
        <p:txBody>
          <a:bodyPr wrap="none"/>
          <a:p>
            <a:pPr indent="549275" algn="ctr" eaLnBrk="0" fontAlgn="t" hangingPunct="0"/>
            <a:r>
              <a:rPr lang="en-US" altLang="zh-CN" sz="1600">
                <a:solidFill>
                  <a:schemeClr val="accent2"/>
                </a:solidFill>
                <a:latin typeface="仿宋_GB2312" pitchFamily="49" charset="-122"/>
              </a:rPr>
              <a:t>(</a:t>
            </a:r>
            <a:r>
              <a:rPr lang="zh-CN" altLang="en-US" sz="1600">
                <a:solidFill>
                  <a:schemeClr val="accent2"/>
                </a:solidFill>
                <a:latin typeface="仿宋_GB2312" pitchFamily="49" charset="-122"/>
              </a:rPr>
              <a:t>工艺品、运动器材</a:t>
            </a:r>
            <a:r>
              <a:rPr lang="en-US" altLang="zh-CN" sz="1600">
                <a:solidFill>
                  <a:schemeClr val="accent2"/>
                </a:solidFill>
                <a:latin typeface="仿宋_GB2312" pitchFamily="49" charset="-122"/>
              </a:rPr>
              <a:t>,</a:t>
            </a:r>
            <a:r>
              <a:rPr lang="zh-CN" altLang="en-US" sz="1600">
                <a:solidFill>
                  <a:schemeClr val="accent2"/>
                </a:solidFill>
                <a:latin typeface="仿宋_GB2312" pitchFamily="49" charset="-122"/>
              </a:rPr>
              <a:t>其他</a:t>
            </a:r>
            <a:r>
              <a:rPr lang="en-US" altLang="zh-CN" sz="1600">
                <a:solidFill>
                  <a:schemeClr val="accent2"/>
                </a:solidFill>
                <a:latin typeface="仿宋_GB2312" pitchFamily="49" charset="-122"/>
              </a:rPr>
              <a:t>)</a:t>
            </a:r>
            <a:endParaRPr lang="en-US" altLang="zh-CN" sz="1600">
              <a:solidFill>
                <a:schemeClr val="accent2"/>
              </a:solidFill>
              <a:latin typeface="仿宋_GB2312" pitchFamily="49" charset="-122"/>
            </a:endParaRPr>
          </a:p>
        </p:txBody>
      </p:sp>
      <p:sp>
        <p:nvSpPr>
          <p:cNvPr id="2062" name="AutoShape 14"/>
          <p:cNvSpPr/>
          <p:nvPr/>
        </p:nvSpPr>
        <p:spPr>
          <a:xfrm>
            <a:off x="3708400" y="4724400"/>
            <a:ext cx="76200" cy="288925"/>
          </a:xfrm>
          <a:prstGeom prst="downArrow">
            <a:avLst>
              <a:gd name="adj1" fmla="val 50000"/>
              <a:gd name="adj2" fmla="val 94791"/>
            </a:avLst>
          </a:prstGeom>
          <a:solidFill>
            <a:srgbClr val="00CC99"/>
          </a:solidFill>
          <a:ln w="9525" cap="flat" cmpd="sng">
            <a:solidFill>
              <a:srgbClr val="000000"/>
            </a:solidFill>
            <a:prstDash val="solid"/>
            <a:miter/>
            <a:headEnd type="none" w="med" len="med"/>
            <a:tailEnd type="none" w="med" len="med"/>
          </a:ln>
        </p:spPr>
        <p:txBody>
          <a:bodyPr/>
          <a:p>
            <a:endParaRPr lang="zh-CN" altLang="en-US"/>
          </a:p>
        </p:txBody>
      </p:sp>
      <p:sp>
        <p:nvSpPr>
          <p:cNvPr id="2063" name="AutoShape 15"/>
          <p:cNvSpPr/>
          <p:nvPr/>
        </p:nvSpPr>
        <p:spPr>
          <a:xfrm>
            <a:off x="3708400" y="5156200"/>
            <a:ext cx="76200" cy="288925"/>
          </a:xfrm>
          <a:prstGeom prst="upArrow">
            <a:avLst>
              <a:gd name="adj1" fmla="val 50000"/>
              <a:gd name="adj2" fmla="val 94791"/>
            </a:avLst>
          </a:prstGeom>
          <a:solidFill>
            <a:srgbClr val="00CC99"/>
          </a:solidFill>
          <a:ln w="9525" cap="flat" cmpd="sng">
            <a:solidFill>
              <a:srgbClr val="000000"/>
            </a:solidFill>
            <a:prstDash val="solid"/>
            <a:miter/>
            <a:headEnd type="none" w="med" len="med"/>
            <a:tailEnd type="none" w="med" len="med"/>
          </a:ln>
        </p:spPr>
        <p:txBody>
          <a:bodyPr/>
          <a:p>
            <a:endParaRPr lang="zh-CN" altLang="en-US"/>
          </a:p>
        </p:txBody>
      </p:sp>
      <p:sp>
        <p:nvSpPr>
          <p:cNvPr id="2064" name="AutoShape 16"/>
          <p:cNvSpPr/>
          <p:nvPr/>
        </p:nvSpPr>
        <p:spPr>
          <a:xfrm>
            <a:off x="3562350" y="5516563"/>
            <a:ext cx="76200" cy="287337"/>
          </a:xfrm>
          <a:prstGeom prst="upArrow">
            <a:avLst>
              <a:gd name="adj1" fmla="val 50000"/>
              <a:gd name="adj2" fmla="val 94270"/>
            </a:avLst>
          </a:prstGeom>
          <a:solidFill>
            <a:srgbClr val="00CC99"/>
          </a:solidFill>
          <a:ln w="9525" cap="flat" cmpd="sng">
            <a:solidFill>
              <a:srgbClr val="000000"/>
            </a:solidFill>
            <a:prstDash val="solid"/>
            <a:miter/>
            <a:headEnd type="none" w="med" len="med"/>
            <a:tailEnd type="none" w="med" len="med"/>
          </a:ln>
        </p:spPr>
        <p:txBody>
          <a:bodyPr/>
          <a:p>
            <a:endParaRPr lang="zh-CN" altLang="en-US"/>
          </a:p>
        </p:txBody>
      </p:sp>
      <p:sp>
        <p:nvSpPr>
          <p:cNvPr id="2065" name="AutoShape 17"/>
          <p:cNvSpPr/>
          <p:nvPr/>
        </p:nvSpPr>
        <p:spPr>
          <a:xfrm>
            <a:off x="3711575" y="5513388"/>
            <a:ext cx="76200" cy="287337"/>
          </a:xfrm>
          <a:prstGeom prst="upArrow">
            <a:avLst>
              <a:gd name="adj1" fmla="val 50000"/>
              <a:gd name="adj2" fmla="val 94270"/>
            </a:avLst>
          </a:prstGeom>
          <a:solidFill>
            <a:srgbClr val="00CC99"/>
          </a:solidFill>
          <a:ln w="9525" cap="flat" cmpd="sng">
            <a:solidFill>
              <a:srgbClr val="000000"/>
            </a:solidFill>
            <a:prstDash val="solid"/>
            <a:miter/>
            <a:headEnd type="none" w="med" len="med"/>
            <a:tailEnd type="none" w="med" len="med"/>
          </a:ln>
        </p:spPr>
        <p:txBody>
          <a:bodyPr/>
          <a:p>
            <a:endParaRPr lang="zh-CN" altLang="en-US"/>
          </a:p>
        </p:txBody>
      </p:sp>
    </p:spTree>
  </p:cSld>
  <p:clrMapOvr>
    <a:masterClrMapping/>
  </p:clrMapOvr>
  <p:transition>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83" name="Rectangle 2"/>
          <p:cNvSpPr/>
          <p:nvPr/>
        </p:nvSpPr>
        <p:spPr>
          <a:xfrm>
            <a:off x="0" y="404813"/>
            <a:ext cx="5089525" cy="579437"/>
          </a:xfrm>
          <a:prstGeom prst="rect">
            <a:avLst/>
          </a:prstGeom>
          <a:noFill/>
          <a:ln w="9525">
            <a:noFill/>
          </a:ln>
        </p:spPr>
        <p:txBody>
          <a:bodyPr/>
          <a:p>
            <a:r>
              <a:rPr lang="en-US" altLang="zh-CN" sz="3200" b="1">
                <a:solidFill>
                  <a:srgbClr val="3333FF"/>
                </a:solidFill>
                <a:latin typeface="Tahoma" panose="020B0604030504040204" pitchFamily="34" charset="0"/>
              </a:rPr>
              <a:t>A</a:t>
            </a:r>
            <a:r>
              <a:rPr lang="zh-CN" altLang="en-US" sz="3200" b="1">
                <a:solidFill>
                  <a:srgbClr val="3333FF"/>
                </a:solidFill>
                <a:latin typeface="Tahoma" panose="020B0604030504040204" pitchFamily="34" charset="0"/>
              </a:rPr>
              <a:t>）聚酯丙烯酸酯（</a:t>
            </a:r>
            <a:r>
              <a:rPr lang="en-US" altLang="zh-CN" sz="3200" b="1">
                <a:solidFill>
                  <a:srgbClr val="3333FF"/>
                </a:solidFill>
                <a:latin typeface="Tahoma" panose="020B0604030504040204" pitchFamily="34" charset="0"/>
              </a:rPr>
              <a:t>PESA</a:t>
            </a:r>
            <a:r>
              <a:rPr lang="zh-CN" altLang="en-US" sz="3200" b="1">
                <a:solidFill>
                  <a:srgbClr val="3333FF"/>
                </a:solidFill>
                <a:latin typeface="Tahoma" panose="020B0604030504040204" pitchFamily="34" charset="0"/>
              </a:rPr>
              <a:t>）</a:t>
            </a:r>
            <a:endParaRPr lang="zh-CN" altLang="en-US" sz="3200" b="1">
              <a:solidFill>
                <a:srgbClr val="3333FF"/>
              </a:solidFill>
              <a:latin typeface="Tahoma" panose="020B0604030504040204" pitchFamily="34" charset="0"/>
            </a:endParaRPr>
          </a:p>
        </p:txBody>
      </p:sp>
      <p:sp>
        <p:nvSpPr>
          <p:cNvPr id="2284" name="Rectangle 3"/>
          <p:cNvSpPr/>
          <p:nvPr/>
        </p:nvSpPr>
        <p:spPr>
          <a:xfrm>
            <a:off x="395288" y="1484313"/>
            <a:ext cx="8281987" cy="4464050"/>
          </a:xfrm>
          <a:prstGeom prst="rect">
            <a:avLst/>
          </a:prstGeom>
          <a:solidFill>
            <a:srgbClr val="FFFFFF"/>
          </a:solidFill>
          <a:ln w="9525" cap="flat" cmpd="sng">
            <a:solidFill>
              <a:srgbClr val="000000"/>
            </a:solidFill>
            <a:prstDash val="solid"/>
            <a:miter/>
            <a:headEnd type="none" w="med" len="med"/>
            <a:tailEnd type="none" w="med" len="med"/>
          </a:ln>
        </p:spPr>
        <p:txBody>
          <a:bodyPr/>
          <a:p>
            <a:pPr marL="342900" indent="-342900">
              <a:spcBef>
                <a:spcPct val="20000"/>
              </a:spcBef>
              <a:buFont typeface="Wingdings" panose="05000000000000000000" pitchFamily="2" charset="2"/>
              <a:buNone/>
            </a:pPr>
            <a:endParaRPr lang="en-US" altLang="zh-CN" sz="2200" b="1">
              <a:latin typeface="Tahoma" panose="020B0604030504040204" pitchFamily="34" charset="0"/>
            </a:endParaRPr>
          </a:p>
          <a:p>
            <a:pPr marL="342900" indent="-342900">
              <a:spcBef>
                <a:spcPct val="20000"/>
              </a:spcBef>
              <a:buFont typeface="Wingdings" panose="05000000000000000000" pitchFamily="2" charset="2"/>
              <a:buChar char="l"/>
            </a:pPr>
            <a:r>
              <a:rPr lang="zh-CN" altLang="en-US" sz="2200" b="1">
                <a:latin typeface="Tahoma" panose="020B0604030504040204" pitchFamily="34" charset="0"/>
              </a:rPr>
              <a:t>亲水</a:t>
            </a:r>
            <a:r>
              <a:rPr lang="en-US" altLang="zh-CN" sz="2200" b="1">
                <a:latin typeface="Tahoma" panose="020B0604030504040204" pitchFamily="34" charset="0"/>
              </a:rPr>
              <a:t>-</a:t>
            </a:r>
            <a:r>
              <a:rPr lang="zh-CN" altLang="en-US" sz="2200" b="1">
                <a:latin typeface="Tahoma" panose="020B0604030504040204" pitchFamily="34" charset="0"/>
              </a:rPr>
              <a:t>疏水平衡性；</a:t>
            </a:r>
            <a:endParaRPr lang="zh-CN" altLang="en-US" sz="2200" b="1">
              <a:latin typeface="Tahoma" panose="020B0604030504040204" pitchFamily="34" charset="0"/>
            </a:endParaRPr>
          </a:p>
          <a:p>
            <a:pPr marL="342900" indent="-342900">
              <a:spcBef>
                <a:spcPct val="20000"/>
              </a:spcBef>
              <a:buFont typeface="Wingdings" panose="05000000000000000000" pitchFamily="2" charset="2"/>
              <a:buChar char="l"/>
            </a:pPr>
            <a:r>
              <a:rPr lang="zh-CN" altLang="en-US" sz="2200" b="1">
                <a:latin typeface="Tahoma" panose="020B0604030504040204" pitchFamily="34" charset="0"/>
              </a:rPr>
              <a:t>良好混溶性；</a:t>
            </a:r>
            <a:endParaRPr lang="zh-CN" altLang="en-US" sz="2200" b="1">
              <a:latin typeface="Tahoma" panose="020B0604030504040204" pitchFamily="34" charset="0"/>
            </a:endParaRPr>
          </a:p>
          <a:p>
            <a:pPr marL="342900" indent="-342900">
              <a:spcBef>
                <a:spcPct val="20000"/>
              </a:spcBef>
              <a:buFont typeface="Wingdings" panose="05000000000000000000" pitchFamily="2" charset="2"/>
              <a:buChar char="l"/>
            </a:pPr>
            <a:r>
              <a:rPr lang="zh-CN" altLang="en-US" sz="2200" b="1">
                <a:latin typeface="Tahoma" panose="020B0604030504040204" pitchFamily="34" charset="0"/>
              </a:rPr>
              <a:t>颜染料的良好润湿分散性；</a:t>
            </a:r>
            <a:endParaRPr lang="zh-CN" altLang="en-US" sz="2200" b="1">
              <a:latin typeface="Tahoma" panose="020B0604030504040204" pitchFamily="34" charset="0"/>
            </a:endParaRPr>
          </a:p>
          <a:p>
            <a:pPr marL="342900" indent="-342900">
              <a:spcBef>
                <a:spcPct val="20000"/>
              </a:spcBef>
              <a:buFont typeface="Wingdings" panose="05000000000000000000" pitchFamily="2" charset="2"/>
              <a:buChar char="l"/>
            </a:pPr>
            <a:r>
              <a:rPr lang="zh-CN" altLang="en-US" sz="2200" b="1">
                <a:latin typeface="Tahoma" panose="020B0604030504040204" pitchFamily="34" charset="0"/>
              </a:rPr>
              <a:t>官能度适中，改善</a:t>
            </a:r>
            <a:r>
              <a:rPr lang="en-US" altLang="zh-CN" sz="2200" b="1">
                <a:latin typeface="Tahoma" panose="020B0604030504040204" pitchFamily="34" charset="0"/>
              </a:rPr>
              <a:t>UV</a:t>
            </a:r>
            <a:r>
              <a:rPr lang="zh-CN" altLang="en-US" sz="2200" b="1">
                <a:latin typeface="Tahoma" panose="020B0604030504040204" pitchFamily="34" charset="0"/>
              </a:rPr>
              <a:t>固化速率，平衡配方硬度及韧性；</a:t>
            </a:r>
            <a:endParaRPr lang="zh-CN" altLang="en-US" sz="2200" b="1">
              <a:latin typeface="Tahoma" panose="020B0604030504040204" pitchFamily="34" charset="0"/>
            </a:endParaRPr>
          </a:p>
          <a:p>
            <a:pPr marL="342900" indent="-342900">
              <a:spcBef>
                <a:spcPct val="20000"/>
              </a:spcBef>
              <a:buFont typeface="Wingdings" panose="05000000000000000000" pitchFamily="2" charset="2"/>
              <a:buChar char="l"/>
            </a:pPr>
            <a:r>
              <a:rPr lang="zh-CN" altLang="en-US" sz="2200" b="1">
                <a:latin typeface="Tahoma" panose="020B0604030504040204" pitchFamily="34" charset="0"/>
              </a:rPr>
              <a:t>卤化改性</a:t>
            </a:r>
            <a:r>
              <a:rPr lang="en-US" altLang="zh-CN" sz="2200" b="1">
                <a:latin typeface="Tahoma" panose="020B0604030504040204" pitchFamily="34" charset="0"/>
              </a:rPr>
              <a:t>PESA</a:t>
            </a:r>
            <a:r>
              <a:rPr lang="zh-CN" altLang="en-US" sz="2200" b="1">
                <a:latin typeface="Tahoma" panose="020B0604030504040204" pitchFamily="34" charset="0"/>
              </a:rPr>
              <a:t>，在低表面张力底材上具有良好的附着力，因卤素含量限制，有被淘汰使用的趋势；</a:t>
            </a:r>
            <a:endParaRPr lang="zh-CN" altLang="en-US" sz="2200" b="1">
              <a:latin typeface="Tahoma" panose="020B0604030504040204" pitchFamily="34" charset="0"/>
            </a:endParaRPr>
          </a:p>
          <a:p>
            <a:pPr marL="342900" indent="-342900">
              <a:spcBef>
                <a:spcPct val="20000"/>
              </a:spcBef>
              <a:buFont typeface="Wingdings" panose="05000000000000000000" pitchFamily="2" charset="2"/>
              <a:buChar char="l"/>
            </a:pPr>
            <a:r>
              <a:rPr lang="zh-CN" altLang="en-US" sz="2200" b="1">
                <a:latin typeface="Tahoma" panose="020B0604030504040204" pitchFamily="34" charset="0"/>
              </a:rPr>
              <a:t>超支化</a:t>
            </a:r>
            <a:r>
              <a:rPr lang="en-US" altLang="zh-CN" sz="2200" b="1">
                <a:latin typeface="Tahoma" panose="020B0604030504040204" pitchFamily="34" charset="0"/>
              </a:rPr>
              <a:t>PESA</a:t>
            </a:r>
            <a:r>
              <a:rPr lang="zh-CN" altLang="en-US" sz="2200" b="1">
                <a:latin typeface="Tahoma" panose="020B0604030504040204" pitchFamily="34" charset="0"/>
              </a:rPr>
              <a:t>，</a:t>
            </a:r>
            <a:r>
              <a:rPr lang="en-US" altLang="zh-CN" sz="2200" b="1">
                <a:latin typeface="Tahoma" panose="020B0604030504040204" pitchFamily="34" charset="0"/>
              </a:rPr>
              <a:t>UV</a:t>
            </a:r>
            <a:r>
              <a:rPr lang="zh-CN" altLang="en-US" sz="2200" b="1">
                <a:latin typeface="Tahoma" panose="020B0604030504040204" pitchFamily="34" charset="0"/>
              </a:rPr>
              <a:t>快干低粘度，特殊应用领域；</a:t>
            </a:r>
            <a:endParaRPr lang="zh-CN" altLang="en-US" sz="2200" b="1">
              <a:latin typeface="Tahoma" panose="020B0604030504040204" pitchFamily="34" charset="0"/>
            </a:endParaRPr>
          </a:p>
        </p:txBody>
      </p:sp>
    </p:spTree>
  </p:cSld>
  <p:clrMapOvr>
    <a:masterClrMapping/>
  </p:clrMapOvr>
  <p:transition>
    <p:cu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87" name="Rectangle 2"/>
          <p:cNvSpPr/>
          <p:nvPr>
            <p:ph type="title" idx="4294967295"/>
          </p:nvPr>
        </p:nvSpPr>
        <p:spPr>
          <a:xfrm>
            <a:off x="0" y="620713"/>
            <a:ext cx="7793038" cy="360362"/>
          </a:xfrm>
          <a:ln/>
        </p:spPr>
        <p:txBody>
          <a:bodyPr wrap="square" lIns="91440" tIns="45720" rIns="91440" bIns="45720" anchor="ctr" anchorCtr="0"/>
          <a:p>
            <a:pPr eaLnBrk="1" hangingPunct="1"/>
            <a:r>
              <a:rPr lang="en-US" altLang="zh-CN" sz="2600" b="0">
                <a:solidFill>
                  <a:srgbClr val="3333FF"/>
                </a:solidFill>
                <a:latin typeface="Times New Roman" panose="02020603050405020304" pitchFamily="18" charset="0"/>
              </a:rPr>
              <a:t>B</a:t>
            </a:r>
            <a:r>
              <a:rPr lang="zh-CN" altLang="en-US" sz="2600" b="0">
                <a:solidFill>
                  <a:srgbClr val="3333FF"/>
                </a:solidFill>
                <a:latin typeface="Times New Roman" panose="02020603050405020304" pitchFamily="18" charset="0"/>
              </a:rPr>
              <a:t>）环氧丙烯酸酯（</a:t>
            </a:r>
            <a:r>
              <a:rPr lang="en-US" altLang="zh-CN" sz="2600" b="0">
                <a:solidFill>
                  <a:srgbClr val="3333FF"/>
                </a:solidFill>
                <a:latin typeface="Times New Roman" panose="02020603050405020304" pitchFamily="18" charset="0"/>
              </a:rPr>
              <a:t>EA</a:t>
            </a:r>
            <a:r>
              <a:rPr lang="zh-CN" altLang="en-US" sz="2600" b="0">
                <a:solidFill>
                  <a:srgbClr val="3333FF"/>
                </a:solidFill>
                <a:latin typeface="Times New Roman" panose="02020603050405020304" pitchFamily="18" charset="0"/>
              </a:rPr>
              <a:t>）</a:t>
            </a:r>
            <a:endParaRPr lang="zh-CN" altLang="en-US" sz="2600" b="0">
              <a:solidFill>
                <a:srgbClr val="3333FF"/>
              </a:solidFill>
              <a:latin typeface="Times New Roman" panose="02020603050405020304" pitchFamily="18" charset="0"/>
            </a:endParaRPr>
          </a:p>
        </p:txBody>
      </p:sp>
      <p:sp>
        <p:nvSpPr>
          <p:cNvPr id="2288" name="Rectangle 3"/>
          <p:cNvSpPr/>
          <p:nvPr>
            <p:ph type="body" idx="4294967295"/>
          </p:nvPr>
        </p:nvSpPr>
        <p:spPr>
          <a:xfrm>
            <a:off x="250825" y="1628775"/>
            <a:ext cx="8281988" cy="4464050"/>
          </a:xfrm>
          <a:prstGeom prst="rect">
            <a:avLst/>
          </a:prstGeom>
          <a:solidFill>
            <a:srgbClr val="FFFFFF"/>
          </a:solidFill>
          <a:ln w="9525" cap="flat" cmpd="sng">
            <a:solidFill>
              <a:srgbClr val="000000"/>
            </a:solidFill>
            <a:prstDash val="solid"/>
            <a:headEnd type="none" w="med" len="med"/>
            <a:tailEnd type="none" w="med" len="med"/>
          </a:ln>
        </p:spPr>
        <p:txBody>
          <a:bodyPr/>
          <a:p>
            <a:pPr eaLnBrk="1" hangingPunct="1">
              <a:lnSpc>
                <a:spcPct val="120000"/>
              </a:lnSpc>
              <a:spcBef>
                <a:spcPct val="40000"/>
              </a:spcBef>
              <a:buClr>
                <a:srgbClr val="000099"/>
              </a:buClr>
              <a:buNone/>
            </a:pPr>
            <a:endParaRPr lang="en-US" altLang="zh-CN" sz="1800" b="0">
              <a:solidFill>
                <a:srgbClr val="1B00BE"/>
              </a:solidFill>
              <a:latin typeface="宋体" panose="02010600030101010101" pitchFamily="2" charset="-122"/>
            </a:endParaRPr>
          </a:p>
          <a:p>
            <a:pPr eaLnBrk="1" hangingPunct="1">
              <a:lnSpc>
                <a:spcPct val="120000"/>
              </a:lnSpc>
              <a:spcBef>
                <a:spcPct val="40000"/>
              </a:spcBef>
              <a:buClr>
                <a:srgbClr val="000099"/>
              </a:buClr>
            </a:pPr>
            <a:r>
              <a:rPr lang="zh-CN" altLang="en-US" sz="1800" b="0">
                <a:solidFill>
                  <a:srgbClr val="1B00BE"/>
                </a:solidFill>
                <a:latin typeface="宋体" panose="02010600030101010101" pitchFamily="2" charset="-122"/>
              </a:rPr>
              <a:t>赋予涂层基本的耐化性能；</a:t>
            </a:r>
            <a:endParaRPr lang="zh-CN" altLang="en-US" sz="1800" b="0">
              <a:solidFill>
                <a:srgbClr val="1B00BE"/>
              </a:solidFill>
              <a:latin typeface="宋体" panose="02010600030101010101" pitchFamily="2" charset="-122"/>
            </a:endParaRPr>
          </a:p>
          <a:p>
            <a:pPr eaLnBrk="1" hangingPunct="1">
              <a:lnSpc>
                <a:spcPct val="120000"/>
              </a:lnSpc>
              <a:spcBef>
                <a:spcPct val="40000"/>
              </a:spcBef>
              <a:buClr>
                <a:srgbClr val="000099"/>
              </a:buClr>
              <a:buNone/>
            </a:pPr>
            <a:r>
              <a:rPr lang="zh-CN" altLang="en-US" sz="1800" b="0">
                <a:latin typeface="宋体" panose="02010600030101010101" pitchFamily="2" charset="-122"/>
              </a:rPr>
              <a:t>   提供光泽、固化速度、耐热性、膜耐抗性，耐化学品性，注意脆性和黄变性 ；</a:t>
            </a:r>
            <a:endParaRPr lang="zh-CN" altLang="en-US" sz="1800" b="0">
              <a:latin typeface="宋体" panose="02010600030101010101" pitchFamily="2" charset="-122"/>
            </a:endParaRPr>
          </a:p>
          <a:p>
            <a:pPr eaLnBrk="1" hangingPunct="1">
              <a:lnSpc>
                <a:spcPct val="120000"/>
              </a:lnSpc>
              <a:spcBef>
                <a:spcPct val="40000"/>
              </a:spcBef>
              <a:buClr>
                <a:srgbClr val="000099"/>
              </a:buClr>
              <a:buNone/>
            </a:pPr>
            <a:r>
              <a:rPr lang="zh-CN" altLang="en-US" sz="1800" b="0">
                <a:latin typeface="宋体" panose="02010600030101010101" pitchFamily="2" charset="-122"/>
              </a:rPr>
              <a:t>  推荐酚型</a:t>
            </a:r>
            <a:r>
              <a:rPr lang="en-US" altLang="zh-CN" sz="1800" b="0">
                <a:latin typeface="宋体" panose="02010600030101010101" pitchFamily="2" charset="-122"/>
              </a:rPr>
              <a:t>EA</a:t>
            </a:r>
            <a:r>
              <a:rPr lang="zh-CN" altLang="en-US" sz="1800" b="0">
                <a:latin typeface="宋体" panose="02010600030101010101" pitchFamily="2" charset="-122"/>
              </a:rPr>
              <a:t>用在真空镀底漆中，如高性价比的</a:t>
            </a:r>
            <a:r>
              <a:rPr lang="en-US" altLang="zh-CN" sz="1800">
                <a:latin typeface="宋体" panose="02010600030101010101" pitchFamily="2" charset="-122"/>
              </a:rPr>
              <a:t>EAM-2160W </a:t>
            </a:r>
            <a:r>
              <a:rPr lang="zh-CN" altLang="en-US" sz="1800" b="0">
                <a:latin typeface="宋体" panose="02010600030101010101" pitchFamily="2" charset="-122"/>
              </a:rPr>
              <a:t>；</a:t>
            </a:r>
            <a:endParaRPr lang="zh-CN" altLang="en-US" sz="1800" b="0">
              <a:latin typeface="宋体" panose="02010600030101010101" pitchFamily="2" charset="-122"/>
            </a:endParaRPr>
          </a:p>
          <a:p>
            <a:pPr eaLnBrk="1" hangingPunct="1">
              <a:lnSpc>
                <a:spcPct val="120000"/>
              </a:lnSpc>
              <a:spcBef>
                <a:spcPct val="40000"/>
              </a:spcBef>
              <a:buClr>
                <a:srgbClr val="000099"/>
              </a:buClr>
            </a:pPr>
            <a:r>
              <a:rPr lang="zh-CN" altLang="en-US" sz="1800" b="0">
                <a:latin typeface="宋体" panose="02010600030101010101" pitchFamily="2" charset="-122"/>
              </a:rPr>
              <a:t>脂肪酸（酸酐）改性的</a:t>
            </a:r>
            <a:r>
              <a:rPr lang="en-US" altLang="zh-CN" sz="1800" b="0">
                <a:latin typeface="宋体" panose="02010600030101010101" pitchFamily="2" charset="-122"/>
              </a:rPr>
              <a:t>EA</a:t>
            </a:r>
            <a:r>
              <a:rPr lang="zh-CN" altLang="en-US" sz="1800" b="0">
                <a:latin typeface="宋体" panose="02010600030101010101" pitchFamily="2" charset="-122"/>
              </a:rPr>
              <a:t>，低气味低脆性，良好的流动性和流平性能，良好的颜染料润湿性，同时可协助对金属镀膜的附着力；</a:t>
            </a:r>
            <a:endParaRPr lang="zh-CN" altLang="en-US" sz="1800" b="0">
              <a:latin typeface="宋体" panose="02010600030101010101" pitchFamily="2" charset="-122"/>
            </a:endParaRPr>
          </a:p>
          <a:p>
            <a:pPr eaLnBrk="1" hangingPunct="1">
              <a:lnSpc>
                <a:spcPct val="120000"/>
              </a:lnSpc>
              <a:spcBef>
                <a:spcPct val="40000"/>
              </a:spcBef>
              <a:buClr>
                <a:srgbClr val="000099"/>
              </a:buClr>
            </a:pPr>
            <a:r>
              <a:rPr lang="zh-CN" altLang="en-US" sz="1800" b="0">
                <a:latin typeface="宋体" panose="02010600030101010101" pitchFamily="2" charset="-122"/>
              </a:rPr>
              <a:t>特殊改性</a:t>
            </a:r>
            <a:r>
              <a:rPr lang="en-US" altLang="zh-CN" sz="1800" b="0">
                <a:latin typeface="宋体" panose="02010600030101010101" pitchFamily="2" charset="-122"/>
              </a:rPr>
              <a:t>EA</a:t>
            </a:r>
            <a:r>
              <a:rPr lang="zh-CN" altLang="en-US" sz="1800" b="0">
                <a:latin typeface="宋体" panose="02010600030101010101" pitchFamily="2" charset="-122"/>
              </a:rPr>
              <a:t>提供对金属的附着及耐碱性汗液的能力；</a:t>
            </a:r>
            <a:endParaRPr lang="zh-CN" altLang="en-US" sz="1800">
              <a:latin typeface="宋体" panose="02010600030101010101" pitchFamily="2" charset="-122"/>
            </a:endParaRPr>
          </a:p>
        </p:txBody>
      </p:sp>
    </p:spTree>
  </p:cSld>
  <p:clrMapOvr>
    <a:masterClrMapping/>
  </p:clrMapOvr>
  <p:transition>
    <p:cut/>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91" name="Rectangle 2"/>
          <p:cNvSpPr/>
          <p:nvPr>
            <p:ph type="title" idx="4294967295"/>
          </p:nvPr>
        </p:nvSpPr>
        <p:spPr>
          <a:xfrm>
            <a:off x="0" y="620713"/>
            <a:ext cx="7793038" cy="360362"/>
          </a:xfrm>
          <a:ln/>
        </p:spPr>
        <p:txBody>
          <a:bodyPr wrap="square" lIns="91440" tIns="45720" rIns="91440" bIns="45720" anchor="ctr" anchorCtr="0"/>
          <a:p>
            <a:pPr eaLnBrk="1" hangingPunct="1"/>
            <a:r>
              <a:rPr lang="en-US" altLang="zh-CN" sz="1900" b="0">
                <a:solidFill>
                  <a:srgbClr val="3333FF"/>
                </a:solidFill>
                <a:latin typeface="Times New Roman" panose="02020603050405020304" pitchFamily="18" charset="0"/>
              </a:rPr>
              <a:t>C</a:t>
            </a:r>
            <a:r>
              <a:rPr lang="zh-CN" altLang="en-US" sz="1900" b="0">
                <a:solidFill>
                  <a:srgbClr val="3333FF"/>
                </a:solidFill>
                <a:latin typeface="Times New Roman" panose="02020603050405020304" pitchFamily="18" charset="0"/>
              </a:rPr>
              <a:t>）聚氨酯丙烯酸酯（</a:t>
            </a:r>
            <a:r>
              <a:rPr lang="en-US" altLang="zh-CN" sz="1900" b="0">
                <a:solidFill>
                  <a:srgbClr val="3333FF"/>
                </a:solidFill>
                <a:latin typeface="Times New Roman" panose="02020603050405020304" pitchFamily="18" charset="0"/>
              </a:rPr>
              <a:t>PUA</a:t>
            </a:r>
            <a:r>
              <a:rPr lang="zh-CN" altLang="en-US" sz="1900" b="0">
                <a:solidFill>
                  <a:srgbClr val="3333FF"/>
                </a:solidFill>
                <a:latin typeface="Times New Roman" panose="02020603050405020304" pitchFamily="18" charset="0"/>
              </a:rPr>
              <a:t>）</a:t>
            </a:r>
            <a:endParaRPr lang="zh-CN" altLang="en-US" sz="1900" b="0">
              <a:solidFill>
                <a:srgbClr val="3333FF"/>
              </a:solidFill>
              <a:latin typeface="Times New Roman" panose="02020603050405020304" pitchFamily="18" charset="0"/>
            </a:endParaRPr>
          </a:p>
        </p:txBody>
      </p:sp>
      <p:sp>
        <p:nvSpPr>
          <p:cNvPr id="2292" name="Rectangle 3"/>
          <p:cNvSpPr/>
          <p:nvPr>
            <p:ph type="body" idx="4294967295"/>
          </p:nvPr>
        </p:nvSpPr>
        <p:spPr>
          <a:xfrm>
            <a:off x="539750" y="1412875"/>
            <a:ext cx="8208963" cy="4248150"/>
          </a:xfrm>
          <a:prstGeom prst="rect">
            <a:avLst/>
          </a:prstGeom>
          <a:solidFill>
            <a:srgbClr val="FFFFFF"/>
          </a:solidFill>
          <a:ln w="9525" cap="flat" cmpd="sng">
            <a:solidFill>
              <a:srgbClr val="000000"/>
            </a:solidFill>
            <a:prstDash val="solid"/>
            <a:headEnd type="none" w="med" len="med"/>
            <a:tailEnd type="none" w="med" len="med"/>
          </a:ln>
        </p:spPr>
        <p:txBody>
          <a:bodyPr/>
          <a:p>
            <a:pPr marL="609600" indent="-609600" eaLnBrk="1" hangingPunct="1">
              <a:lnSpc>
                <a:spcPct val="120000"/>
              </a:lnSpc>
              <a:spcBef>
                <a:spcPct val="80000"/>
              </a:spcBef>
              <a:buClr>
                <a:srgbClr val="000099"/>
              </a:buClr>
              <a:buNone/>
            </a:pPr>
            <a:r>
              <a:rPr lang="en-US" altLang="zh-CN" sz="1600" b="0">
                <a:solidFill>
                  <a:srgbClr val="1B00BE"/>
                </a:solidFill>
                <a:latin typeface="宋体" panose="02010600030101010101" pitchFamily="2" charset="-122"/>
              </a:rPr>
              <a:t>2-3</a:t>
            </a:r>
            <a:r>
              <a:rPr lang="zh-CN" altLang="en-US" sz="1600" b="0">
                <a:solidFill>
                  <a:srgbClr val="1B00BE"/>
                </a:solidFill>
                <a:latin typeface="宋体" panose="02010600030101010101" pitchFamily="2" charset="-122"/>
              </a:rPr>
              <a:t>官能的</a:t>
            </a:r>
            <a:r>
              <a:rPr lang="en-US" altLang="zh-CN" sz="1600" b="0">
                <a:solidFill>
                  <a:srgbClr val="1B00BE"/>
                </a:solidFill>
                <a:latin typeface="宋体" panose="02010600030101010101" pitchFamily="2" charset="-122"/>
              </a:rPr>
              <a:t>PUA</a:t>
            </a:r>
            <a:r>
              <a:rPr lang="zh-CN" altLang="en-US" sz="1600" b="0">
                <a:solidFill>
                  <a:srgbClr val="1B00BE"/>
                </a:solidFill>
                <a:latin typeface="宋体" panose="02010600030101010101" pitchFamily="2" charset="-122"/>
              </a:rPr>
              <a:t>：主要提供固化膜良好的断裂伸长率和附着力，降低收缩率 ，缺点是耐热性及流平性不够出色，双键交联度不够高；</a:t>
            </a:r>
            <a:endParaRPr lang="zh-CN" altLang="en-US" sz="1600" b="0">
              <a:solidFill>
                <a:srgbClr val="1B00BE"/>
              </a:solidFill>
              <a:latin typeface="宋体" panose="02010600030101010101" pitchFamily="2" charset="-122"/>
            </a:endParaRPr>
          </a:p>
          <a:p>
            <a:pPr marL="609600" indent="-609600" eaLnBrk="1" hangingPunct="1">
              <a:lnSpc>
                <a:spcPct val="120000"/>
              </a:lnSpc>
              <a:spcBef>
                <a:spcPct val="80000"/>
              </a:spcBef>
              <a:buClr>
                <a:srgbClr val="000099"/>
              </a:buClr>
            </a:pPr>
            <a:r>
              <a:rPr lang="en-US" altLang="zh-CN" sz="1600">
                <a:latin typeface="宋体" panose="02010600030101010101" pitchFamily="2" charset="-122"/>
              </a:rPr>
              <a:t>2</a:t>
            </a:r>
            <a:r>
              <a:rPr lang="zh-CN" altLang="en-US" sz="1600">
                <a:latin typeface="宋体" panose="02010600030101010101" pitchFamily="2" charset="-122"/>
              </a:rPr>
              <a:t>官能的</a:t>
            </a:r>
            <a:r>
              <a:rPr lang="en-US" altLang="zh-CN" sz="1600">
                <a:latin typeface="宋体" panose="02010600030101010101" pitchFamily="2" charset="-122"/>
              </a:rPr>
              <a:t>PUA</a:t>
            </a:r>
            <a:r>
              <a:rPr lang="zh-CN" altLang="en-US" sz="1600">
                <a:latin typeface="宋体" panose="02010600030101010101" pitchFamily="2" charset="-122"/>
              </a:rPr>
              <a:t>，高分子量，高伸长率，改善耐水煮及层间附着力；</a:t>
            </a:r>
            <a:endParaRPr lang="zh-CN" altLang="en-US" sz="1600">
              <a:latin typeface="宋体" panose="02010600030101010101" pitchFamily="2" charset="-122"/>
            </a:endParaRPr>
          </a:p>
          <a:p>
            <a:pPr marL="609600" indent="-609600" eaLnBrk="1" hangingPunct="1">
              <a:lnSpc>
                <a:spcPct val="120000"/>
              </a:lnSpc>
              <a:spcBef>
                <a:spcPct val="80000"/>
              </a:spcBef>
              <a:buClr>
                <a:srgbClr val="000099"/>
              </a:buClr>
            </a:pPr>
            <a:r>
              <a:rPr lang="en-US" altLang="zh-CN" sz="1600">
                <a:latin typeface="宋体" panose="02010600030101010101" pitchFamily="2" charset="-122"/>
              </a:rPr>
              <a:t>3-4</a:t>
            </a:r>
            <a:r>
              <a:rPr lang="zh-CN" altLang="en-US" sz="1600">
                <a:latin typeface="宋体" panose="02010600030101010101" pitchFamily="2" charset="-122"/>
              </a:rPr>
              <a:t>官能的</a:t>
            </a:r>
            <a:r>
              <a:rPr lang="en-US" altLang="zh-CN" sz="1600">
                <a:latin typeface="宋体" panose="02010600030101010101" pitchFamily="2" charset="-122"/>
              </a:rPr>
              <a:t>PUA</a:t>
            </a:r>
            <a:r>
              <a:rPr lang="zh-CN" altLang="en-US" sz="1600">
                <a:latin typeface="宋体" panose="02010600030101010101" pitchFamily="2" charset="-122"/>
              </a:rPr>
              <a:t>，平衡配方的硬度和韧性，但市场上多数是由</a:t>
            </a:r>
            <a:r>
              <a:rPr lang="en-US" altLang="zh-CN" sz="1600">
                <a:latin typeface="宋体" panose="02010600030101010101" pitchFamily="2" charset="-122"/>
              </a:rPr>
              <a:t>2</a:t>
            </a:r>
            <a:r>
              <a:rPr lang="zh-CN" altLang="en-US" sz="1600">
                <a:latin typeface="宋体" panose="02010600030101010101" pitchFamily="2" charset="-122"/>
              </a:rPr>
              <a:t>官能</a:t>
            </a:r>
            <a:r>
              <a:rPr lang="en-US" altLang="zh-CN" sz="1600">
                <a:latin typeface="宋体" panose="02010600030101010101" pitchFamily="2" charset="-122"/>
              </a:rPr>
              <a:t>PUA+6</a:t>
            </a:r>
            <a:r>
              <a:rPr lang="zh-CN" altLang="en-US" sz="1600">
                <a:latin typeface="宋体" panose="02010600030101010101" pitchFamily="2" charset="-122"/>
              </a:rPr>
              <a:t>官能</a:t>
            </a:r>
            <a:r>
              <a:rPr lang="en-US" altLang="zh-CN" sz="1600">
                <a:latin typeface="宋体" panose="02010600030101010101" pitchFamily="2" charset="-122"/>
              </a:rPr>
              <a:t>PUA</a:t>
            </a:r>
            <a:r>
              <a:rPr lang="zh-CN" altLang="en-US" sz="1600">
                <a:latin typeface="宋体" panose="02010600030101010101" pitchFamily="2" charset="-122"/>
              </a:rPr>
              <a:t>复配而成；</a:t>
            </a:r>
            <a:endParaRPr lang="zh-CN" altLang="en-US" sz="1600">
              <a:latin typeface="宋体" panose="02010600030101010101" pitchFamily="2" charset="-122"/>
            </a:endParaRPr>
          </a:p>
          <a:p>
            <a:pPr marL="609600" indent="-609600" eaLnBrk="1" hangingPunct="1">
              <a:lnSpc>
                <a:spcPct val="120000"/>
              </a:lnSpc>
              <a:spcBef>
                <a:spcPct val="80000"/>
              </a:spcBef>
              <a:buClr>
                <a:srgbClr val="000099"/>
              </a:buClr>
              <a:buNone/>
            </a:pPr>
            <a:r>
              <a:rPr lang="en-US" altLang="zh-CN" sz="1600" b="0">
                <a:solidFill>
                  <a:srgbClr val="1B00BE"/>
                </a:solidFill>
                <a:latin typeface="宋体" panose="02010600030101010101" pitchFamily="2" charset="-122"/>
              </a:rPr>
              <a:t>6-9</a:t>
            </a:r>
            <a:r>
              <a:rPr lang="zh-CN" altLang="en-US" sz="1600" b="0">
                <a:solidFill>
                  <a:srgbClr val="1B00BE"/>
                </a:solidFill>
                <a:latin typeface="宋体" panose="02010600030101010101" pitchFamily="2" charset="-122"/>
              </a:rPr>
              <a:t>官能的</a:t>
            </a:r>
            <a:r>
              <a:rPr lang="en-US" altLang="zh-CN" sz="1600" b="0">
                <a:solidFill>
                  <a:srgbClr val="1B00BE"/>
                </a:solidFill>
                <a:latin typeface="宋体" panose="02010600030101010101" pitchFamily="2" charset="-122"/>
              </a:rPr>
              <a:t>PUA</a:t>
            </a:r>
            <a:r>
              <a:rPr lang="zh-CN" altLang="en-US" sz="1600" b="0">
                <a:solidFill>
                  <a:srgbClr val="1B00BE"/>
                </a:solidFill>
                <a:latin typeface="宋体" panose="02010600030101010101" pitchFamily="2" charset="-122"/>
              </a:rPr>
              <a:t>： 赋予涂层的主要物理化学性能，如硬度、抗刮磨性、固化速率等，缺点是收缩率大导致附着力差，硬度过高导致成膜发脆；</a:t>
            </a:r>
            <a:endParaRPr lang="zh-CN" altLang="en-US" sz="1600" b="0">
              <a:solidFill>
                <a:srgbClr val="1B00BE"/>
              </a:solidFill>
              <a:latin typeface="宋体" panose="02010600030101010101" pitchFamily="2" charset="-122"/>
            </a:endParaRPr>
          </a:p>
          <a:p>
            <a:pPr marL="609600" indent="-609600" eaLnBrk="1" hangingPunct="1">
              <a:lnSpc>
                <a:spcPct val="120000"/>
              </a:lnSpc>
              <a:spcBef>
                <a:spcPct val="80000"/>
              </a:spcBef>
              <a:buClr>
                <a:srgbClr val="000099"/>
              </a:buClr>
            </a:pPr>
            <a:r>
              <a:rPr lang="en-US" altLang="zh-CN" sz="1600">
                <a:latin typeface="宋体" panose="02010600030101010101" pitchFamily="2" charset="-122"/>
              </a:rPr>
              <a:t>5-6</a:t>
            </a:r>
            <a:r>
              <a:rPr lang="zh-CN" altLang="en-US" sz="1600">
                <a:latin typeface="宋体" panose="02010600030101010101" pitchFamily="2" charset="-122"/>
              </a:rPr>
              <a:t>官能</a:t>
            </a:r>
            <a:r>
              <a:rPr lang="en-US" altLang="zh-CN" sz="1600">
                <a:latin typeface="宋体" panose="02010600030101010101" pitchFamily="2" charset="-122"/>
              </a:rPr>
              <a:t>PUA</a:t>
            </a:r>
            <a:r>
              <a:rPr lang="zh-CN" altLang="en-US" sz="1600">
                <a:latin typeface="宋体" panose="02010600030101010101" pitchFamily="2" charset="-122"/>
              </a:rPr>
              <a:t>，市场主流使用品种，性价比高，聚醚结构韧性好、聚酯结构硬度高；</a:t>
            </a:r>
            <a:endParaRPr lang="zh-CN" altLang="en-US" sz="1600">
              <a:latin typeface="宋体" panose="02010600030101010101" pitchFamily="2" charset="-122"/>
            </a:endParaRPr>
          </a:p>
          <a:p>
            <a:pPr marL="609600" indent="-609600" eaLnBrk="1" hangingPunct="1">
              <a:lnSpc>
                <a:spcPct val="120000"/>
              </a:lnSpc>
              <a:spcBef>
                <a:spcPct val="80000"/>
              </a:spcBef>
              <a:buClr>
                <a:srgbClr val="000099"/>
              </a:buClr>
            </a:pPr>
            <a:r>
              <a:rPr lang="en-US" altLang="zh-CN" sz="1600">
                <a:latin typeface="宋体" panose="02010600030101010101" pitchFamily="2" charset="-122"/>
              </a:rPr>
              <a:t>8-10</a:t>
            </a:r>
            <a:r>
              <a:rPr lang="zh-CN" altLang="en-US" sz="1600">
                <a:latin typeface="宋体" panose="02010600030101010101" pitchFamily="2" charset="-122"/>
              </a:rPr>
              <a:t>官能</a:t>
            </a:r>
            <a:r>
              <a:rPr lang="en-US" altLang="zh-CN" sz="1600">
                <a:latin typeface="宋体" panose="02010600030101010101" pitchFamily="2" charset="-122"/>
              </a:rPr>
              <a:t>PUA</a:t>
            </a:r>
            <a:r>
              <a:rPr lang="zh-CN" altLang="en-US" sz="1600">
                <a:latin typeface="宋体" panose="02010600030101010101" pitchFamily="2" charset="-122"/>
              </a:rPr>
              <a:t>，成本高，真正能做到收缩率低，韧性好，硬而不脆的品质主要集中在日本生产；</a:t>
            </a:r>
            <a:endParaRPr lang="zh-CN" altLang="en-US" sz="1600">
              <a:latin typeface="宋体" panose="02010600030101010101" pitchFamily="2" charset="-122"/>
            </a:endParaRPr>
          </a:p>
        </p:txBody>
      </p:sp>
    </p:spTree>
  </p:cSld>
  <p:clrMapOvr>
    <a:masterClrMapping/>
  </p:clrMapOvr>
  <p:transition>
    <p:cu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95" name="Rectangle 2"/>
          <p:cNvSpPr/>
          <p:nvPr>
            <p:ph type="title" idx="4294967295"/>
          </p:nvPr>
        </p:nvSpPr>
        <p:spPr>
          <a:xfrm>
            <a:off x="1547813" y="260350"/>
            <a:ext cx="7793037" cy="865188"/>
          </a:xfrm>
          <a:ln/>
        </p:spPr>
        <p:txBody>
          <a:bodyPr wrap="square" lIns="91440" tIns="45720" rIns="91440" bIns="45720" anchor="ctr" anchorCtr="0"/>
          <a:p>
            <a:pPr eaLnBrk="1" hangingPunct="1"/>
            <a:r>
              <a:rPr lang="en-US" altLang="zh-CN" sz="1900" b="0">
                <a:solidFill>
                  <a:srgbClr val="3333FF"/>
                </a:solidFill>
                <a:latin typeface="宋体" panose="02010600030101010101" pitchFamily="2" charset="-122"/>
              </a:rPr>
              <a:t>        D</a:t>
            </a:r>
            <a:r>
              <a:rPr lang="zh-CN" altLang="en-US" sz="1900" b="0">
                <a:solidFill>
                  <a:srgbClr val="3333FF"/>
                </a:solidFill>
                <a:latin typeface="宋体" panose="02010600030101010101" pitchFamily="2" charset="-122"/>
              </a:rPr>
              <a:t>）大分子树脂、纯丙酯和磷酸酯</a:t>
            </a:r>
            <a:endParaRPr lang="zh-CN" altLang="en-US" sz="1900" b="0">
              <a:solidFill>
                <a:srgbClr val="3333FF"/>
              </a:solidFill>
            </a:endParaRPr>
          </a:p>
        </p:txBody>
      </p:sp>
      <p:sp>
        <p:nvSpPr>
          <p:cNvPr id="2296" name="Rectangle 3"/>
          <p:cNvSpPr/>
          <p:nvPr>
            <p:ph type="body" idx="4294967295"/>
          </p:nvPr>
        </p:nvSpPr>
        <p:spPr>
          <a:xfrm>
            <a:off x="395288" y="1557338"/>
            <a:ext cx="7847012" cy="4044950"/>
          </a:xfrm>
          <a:prstGeom prst="rect">
            <a:avLst/>
          </a:prstGeom>
          <a:solidFill>
            <a:srgbClr val="FFFFFF"/>
          </a:solidFill>
          <a:ln w="9525" cap="flat" cmpd="sng">
            <a:solidFill>
              <a:srgbClr val="000000"/>
            </a:solidFill>
            <a:prstDash val="solid"/>
            <a:headEnd type="none" w="med" len="med"/>
            <a:tailEnd type="none" w="med" len="med"/>
          </a:ln>
        </p:spPr>
        <p:txBody>
          <a:bodyPr/>
          <a:p>
            <a:pPr eaLnBrk="1" hangingPunct="1">
              <a:lnSpc>
                <a:spcPct val="120000"/>
              </a:lnSpc>
              <a:spcBef>
                <a:spcPct val="80000"/>
              </a:spcBef>
              <a:buClr>
                <a:srgbClr val="000099"/>
              </a:buClr>
              <a:buNone/>
            </a:pPr>
            <a:r>
              <a:rPr lang="zh-CN" altLang="en-US" sz="1500">
                <a:latin typeface="宋体" panose="02010600030101010101" pitchFamily="2" charset="-122"/>
              </a:rPr>
              <a:t>大分子树脂： 可降低由高官能度</a:t>
            </a:r>
            <a:r>
              <a:rPr lang="en-US" altLang="zh-CN" sz="1500">
                <a:latin typeface="宋体" panose="02010600030101010101" pitchFamily="2" charset="-122"/>
              </a:rPr>
              <a:t>UV</a:t>
            </a:r>
            <a:r>
              <a:rPr lang="zh-CN" altLang="en-US" sz="1500">
                <a:latin typeface="宋体" panose="02010600030101010101" pitchFamily="2" charset="-122"/>
              </a:rPr>
              <a:t>所带来的体积收缩，增加附着力、控制表面状态，改善施工性等；</a:t>
            </a:r>
            <a:endParaRPr lang="zh-CN" altLang="en-US" sz="1500">
              <a:latin typeface="宋体" panose="02010600030101010101" pitchFamily="2" charset="-122"/>
            </a:endParaRPr>
          </a:p>
          <a:p>
            <a:pPr eaLnBrk="1" hangingPunct="1">
              <a:lnSpc>
                <a:spcPct val="120000"/>
              </a:lnSpc>
              <a:spcBef>
                <a:spcPct val="80000"/>
              </a:spcBef>
              <a:buClr>
                <a:srgbClr val="000099"/>
              </a:buClr>
            </a:pPr>
            <a:r>
              <a:rPr lang="zh-CN" altLang="en-US" sz="1500">
                <a:latin typeface="宋体" panose="02010600030101010101" pitchFamily="2" charset="-122"/>
              </a:rPr>
              <a:t>纯丙酯，可参与</a:t>
            </a:r>
            <a:r>
              <a:rPr lang="en-US" altLang="zh-CN" sz="1500">
                <a:latin typeface="宋体" panose="02010600030101010101" pitchFamily="2" charset="-122"/>
              </a:rPr>
              <a:t>UV</a:t>
            </a:r>
            <a:r>
              <a:rPr lang="zh-CN" altLang="en-US" sz="1500">
                <a:latin typeface="宋体" panose="02010600030101010101" pitchFamily="2" charset="-122"/>
              </a:rPr>
              <a:t>交联，改善对聚酯类基材的附着，但注意混溶性；</a:t>
            </a:r>
            <a:endParaRPr lang="zh-CN" altLang="en-US" sz="1500">
              <a:latin typeface="宋体" panose="02010600030101010101" pitchFamily="2" charset="-122"/>
            </a:endParaRPr>
          </a:p>
          <a:p>
            <a:pPr eaLnBrk="1" hangingPunct="1">
              <a:lnSpc>
                <a:spcPct val="120000"/>
              </a:lnSpc>
              <a:spcBef>
                <a:spcPct val="80000"/>
              </a:spcBef>
              <a:buClr>
                <a:srgbClr val="000099"/>
              </a:buClr>
            </a:pPr>
            <a:r>
              <a:rPr lang="zh-CN" altLang="en-US" sz="1500">
                <a:latin typeface="宋体" panose="02010600030101010101" pitchFamily="2" charset="-122"/>
              </a:rPr>
              <a:t>热塑性树脂，气干雾化性好，对颜料及大多数塑料基材的润湿性好，但注意混溶性和对</a:t>
            </a:r>
            <a:r>
              <a:rPr lang="en-US" altLang="zh-CN" sz="1500">
                <a:latin typeface="宋体" panose="02010600030101010101" pitchFamily="2" charset="-122"/>
              </a:rPr>
              <a:t>RCA</a:t>
            </a:r>
            <a:r>
              <a:rPr lang="zh-CN" altLang="en-US" sz="1500">
                <a:latin typeface="宋体" panose="02010600030101010101" pitchFamily="2" charset="-122"/>
              </a:rPr>
              <a:t>的影响；</a:t>
            </a:r>
            <a:endParaRPr lang="zh-CN" altLang="en-US" sz="1500">
              <a:latin typeface="宋体" panose="02010600030101010101" pitchFamily="2" charset="-122"/>
            </a:endParaRPr>
          </a:p>
          <a:p>
            <a:pPr eaLnBrk="1" hangingPunct="1">
              <a:lnSpc>
                <a:spcPct val="120000"/>
              </a:lnSpc>
              <a:spcBef>
                <a:spcPct val="80000"/>
              </a:spcBef>
              <a:buClr>
                <a:srgbClr val="000099"/>
              </a:buClr>
            </a:pPr>
            <a:r>
              <a:rPr lang="zh-CN" altLang="en-US" sz="1500">
                <a:latin typeface="宋体" panose="02010600030101010101" pitchFamily="2" charset="-122"/>
              </a:rPr>
              <a:t>饱和聚酯型，含羟基，可气干，可热自由基固化，具有良好的流变性及对</a:t>
            </a:r>
            <a:r>
              <a:rPr lang="en-US" altLang="zh-CN" sz="1500">
                <a:latin typeface="宋体" panose="02010600030101010101" pitchFamily="2" charset="-122"/>
              </a:rPr>
              <a:t>PET</a:t>
            </a:r>
            <a:r>
              <a:rPr lang="zh-CN" altLang="en-US" sz="1500">
                <a:latin typeface="宋体" panose="02010600030101010101" pitchFamily="2" charset="-122"/>
              </a:rPr>
              <a:t>类、金属类基材出色的附着性，使用上需要一定的工艺技巧；</a:t>
            </a:r>
            <a:endParaRPr lang="zh-CN" altLang="en-US" sz="1500">
              <a:latin typeface="宋体" panose="02010600030101010101" pitchFamily="2" charset="-122"/>
            </a:endParaRPr>
          </a:p>
          <a:p>
            <a:pPr eaLnBrk="1" hangingPunct="1">
              <a:lnSpc>
                <a:spcPct val="120000"/>
              </a:lnSpc>
              <a:spcBef>
                <a:spcPct val="80000"/>
              </a:spcBef>
              <a:buClr>
                <a:srgbClr val="000099"/>
              </a:buClr>
            </a:pPr>
            <a:r>
              <a:rPr lang="zh-CN" altLang="en-US" sz="1500">
                <a:latin typeface="宋体" panose="02010600030101010101" pitchFamily="2" charset="-122"/>
              </a:rPr>
              <a:t>纤维素类，气干性高，溶剂释放性好，有一定的增稠性，可改善厚涂层溶剂挥发的残留，但注意混溶性和交联度的负面影响；</a:t>
            </a:r>
            <a:endParaRPr lang="zh-CN" altLang="en-US" sz="1500">
              <a:latin typeface="宋体" panose="02010600030101010101" pitchFamily="2" charset="-122"/>
            </a:endParaRPr>
          </a:p>
          <a:p>
            <a:pPr eaLnBrk="1" hangingPunct="1">
              <a:lnSpc>
                <a:spcPct val="120000"/>
              </a:lnSpc>
              <a:spcBef>
                <a:spcPct val="80000"/>
              </a:spcBef>
              <a:buClr>
                <a:srgbClr val="000099"/>
              </a:buClr>
            </a:pPr>
            <a:r>
              <a:rPr lang="zh-CN" altLang="en-US" sz="1500">
                <a:latin typeface="宋体" panose="02010600030101010101" pitchFamily="2" charset="-122"/>
              </a:rPr>
              <a:t>可共聚型酯化磷酸酯</a:t>
            </a:r>
            <a:r>
              <a:rPr lang="en-US" altLang="zh-CN" sz="1500">
                <a:latin typeface="宋体" panose="02010600030101010101" pitchFamily="2" charset="-122"/>
              </a:rPr>
              <a:t>--</a:t>
            </a:r>
            <a:r>
              <a:rPr lang="zh-CN" altLang="en-US" sz="1500">
                <a:latin typeface="宋体" panose="02010600030101010101" pitchFamily="2" charset="-122"/>
              </a:rPr>
              <a:t>磷酸基对金属基材有轻微磷化作用，有利于提高对金属层附着力，羟甲基可与</a:t>
            </a:r>
            <a:r>
              <a:rPr lang="en-US" altLang="zh-CN" sz="1500">
                <a:latin typeface="宋体" panose="02010600030101010101" pitchFamily="2" charset="-122"/>
              </a:rPr>
              <a:t>UV</a:t>
            </a:r>
            <a:r>
              <a:rPr lang="zh-CN" altLang="en-US" sz="1500">
                <a:latin typeface="宋体" panose="02010600030101010101" pitchFamily="2" charset="-122"/>
              </a:rPr>
              <a:t>体系参与聚合，起到架桥功效； </a:t>
            </a:r>
            <a:endParaRPr lang="zh-CN" altLang="en-US" sz="1500">
              <a:latin typeface="宋体" panose="02010600030101010101" pitchFamily="2" charset="-122"/>
            </a:endParaRPr>
          </a:p>
          <a:p>
            <a:pPr eaLnBrk="1" hangingPunct="1">
              <a:lnSpc>
                <a:spcPct val="110000"/>
              </a:lnSpc>
              <a:buClr>
                <a:srgbClr val="000099"/>
              </a:buClr>
              <a:buNone/>
            </a:pPr>
            <a:endParaRPr lang="en-US" altLang="zh-CN" sz="1500">
              <a:latin typeface="宋体" panose="02010600030101010101" pitchFamily="2" charset="-122"/>
            </a:endParaRPr>
          </a:p>
        </p:txBody>
      </p:sp>
    </p:spTree>
  </p:cSld>
  <p:clrMapOvr>
    <a:masterClrMapping/>
  </p:clrMapOvr>
  <p:transition>
    <p:cut/>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99" name="Rectangle 2"/>
          <p:cNvSpPr/>
          <p:nvPr>
            <p:ph type="title" idx="4294967295"/>
          </p:nvPr>
        </p:nvSpPr>
        <p:spPr>
          <a:xfrm>
            <a:off x="0" y="692150"/>
            <a:ext cx="7793038" cy="288925"/>
          </a:xfrm>
          <a:ln/>
        </p:spPr>
        <p:txBody>
          <a:bodyPr wrap="square" lIns="91440" tIns="45720" rIns="91440" bIns="45720" anchor="ctr" anchorCtr="0"/>
          <a:p>
            <a:pPr eaLnBrk="1" hangingPunct="1"/>
            <a:r>
              <a:rPr lang="en-US" altLang="zh-CN" sz="1900" b="0">
                <a:solidFill>
                  <a:srgbClr val="3333FF"/>
                </a:solidFill>
                <a:latin typeface="宋体" panose="02010600030101010101" pitchFamily="2" charset="-122"/>
              </a:rPr>
              <a:t>E</a:t>
            </a:r>
            <a:r>
              <a:rPr lang="zh-CN" altLang="en-US" sz="1900" b="0">
                <a:solidFill>
                  <a:srgbClr val="3333FF"/>
                </a:solidFill>
                <a:latin typeface="宋体" panose="02010600030101010101" pitchFamily="2" charset="-122"/>
              </a:rPr>
              <a:t>）</a:t>
            </a:r>
            <a:r>
              <a:rPr lang="zh-CN" altLang="en-US" sz="1900" b="0">
                <a:solidFill>
                  <a:srgbClr val="3333FF"/>
                </a:solidFill>
              </a:rPr>
              <a:t>活性稀释剂（</a:t>
            </a:r>
            <a:r>
              <a:rPr lang="en-US" altLang="zh-CN" sz="1900" b="0">
                <a:solidFill>
                  <a:srgbClr val="3333FF"/>
                </a:solidFill>
              </a:rPr>
              <a:t>MONOMER</a:t>
            </a:r>
            <a:r>
              <a:rPr lang="zh-CN" altLang="en-US" sz="1900" b="0">
                <a:solidFill>
                  <a:srgbClr val="3333FF"/>
                </a:solidFill>
              </a:rPr>
              <a:t>）</a:t>
            </a:r>
            <a:endParaRPr lang="zh-CN" altLang="en-US" sz="1900" b="0">
              <a:solidFill>
                <a:srgbClr val="3333FF"/>
              </a:solidFill>
            </a:endParaRPr>
          </a:p>
        </p:txBody>
      </p:sp>
      <p:sp>
        <p:nvSpPr>
          <p:cNvPr id="2300" name="Rectangle 3"/>
          <p:cNvSpPr/>
          <p:nvPr>
            <p:ph type="body" sz="half" idx="4294967295"/>
          </p:nvPr>
        </p:nvSpPr>
        <p:spPr>
          <a:xfrm>
            <a:off x="179388" y="1125538"/>
            <a:ext cx="4537075" cy="5327650"/>
          </a:xfrm>
          <a:prstGeom prst="rect">
            <a:avLst/>
          </a:prstGeom>
          <a:solidFill>
            <a:srgbClr val="FFFFFF"/>
          </a:solidFill>
          <a:ln w="9525" cap="flat" cmpd="sng">
            <a:solidFill>
              <a:srgbClr val="000000"/>
            </a:solidFill>
            <a:prstDash val="solid"/>
            <a:headEnd type="none" w="med" len="med"/>
            <a:tailEnd type="none" w="med" len="med"/>
          </a:ln>
        </p:spPr>
        <p:txBody>
          <a:bodyPr/>
          <a:lstStyle>
            <a:lvl1pPr marL="342900" lvl="0" indent="-342900" algn="l" defTabSz="914400" rtl="0" eaLnBrk="0" fontAlgn="base" hangingPunct="0">
              <a:lnSpc>
                <a:spcPct val="100000"/>
              </a:lnSpc>
              <a:spcBef>
                <a:spcPct val="20000"/>
              </a:spcBef>
              <a:spcAft>
                <a:spcPct val="0"/>
              </a:spcAft>
              <a:buClr>
                <a:srgbClr val="000099"/>
              </a:buClr>
              <a:buSzPct val="100000"/>
              <a:buFont typeface="Wingdings" panose="05000000000000000000" pitchFamily="2" charset="2"/>
              <a:defRPr sz="2000" b="1" i="0" u="none">
                <a:solidFill>
                  <a:srgbClr val="00219C"/>
                </a:solidFill>
                <a:latin typeface="Tahoma" panose="020B0604030504040204" pitchFamily="34" charset="0"/>
                <a:ea typeface="宋体" panose="02010600030101010101" pitchFamily="2" charset="-122"/>
              </a:defRPr>
            </a:lvl1pPr>
            <a:lvl2pPr marL="742950" lvl="1" indent="-28575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defRPr sz="2000" b="1" i="0" u="none">
                <a:solidFill>
                  <a:srgbClr val="00219C"/>
                </a:solidFill>
                <a:latin typeface="Tahoma" panose="020B0604030504040204" pitchFamily="34" charset="0"/>
                <a:ea typeface="宋体" panose="02010600030101010101" pitchFamily="2" charset="-122"/>
              </a:defRPr>
            </a:lvl2pPr>
            <a:lvl3pPr marL="1143000" lvl="2"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000" b="1" i="0" u="none">
                <a:solidFill>
                  <a:srgbClr val="00219C"/>
                </a:solidFill>
                <a:latin typeface="Tahoma" panose="020B0604030504040204" pitchFamily="34" charset="0"/>
                <a:ea typeface="宋体" panose="02010600030101010101" pitchFamily="2" charset="-122"/>
              </a:defRPr>
            </a:lvl3pPr>
            <a:lvl4pPr marL="1600200" lvl="3"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000" b="1" i="0" u="none">
                <a:solidFill>
                  <a:srgbClr val="00219C"/>
                </a:solidFill>
                <a:latin typeface="Tahoma" panose="020B0604030504040204" pitchFamily="34" charset="0"/>
                <a:ea typeface="宋体" panose="02010600030101010101" pitchFamily="2" charset="-122"/>
              </a:defRPr>
            </a:lvl4pPr>
            <a:lvl5pPr marL="2057400" lvl="4"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000" b="1" i="0" u="none">
                <a:solidFill>
                  <a:srgbClr val="00219C"/>
                </a:solidFill>
                <a:latin typeface="Tahoma" panose="020B0604030504040204" pitchFamily="34" charset="0"/>
                <a:ea typeface="宋体" panose="02010600030101010101" pitchFamily="2" charset="-122"/>
              </a:defRPr>
            </a:lvl5pPr>
          </a:lstStyle>
          <a:p>
            <a:pPr marL="342900" lvl="0" indent="-342900" eaLnBrk="1" hangingPunct="1">
              <a:lnSpc>
                <a:spcPct val="80000"/>
              </a:lnSpc>
              <a:buClr>
                <a:srgbClr val="000099"/>
              </a:buClr>
            </a:pPr>
            <a:r>
              <a:rPr lang="zh-CN" altLang="en-US" sz="1600" b="0">
                <a:solidFill>
                  <a:srgbClr val="1B00BE"/>
                </a:solidFill>
                <a:latin typeface="宋体" panose="02010600030101010101" pitchFamily="2" charset="-122"/>
              </a:rPr>
              <a:t>调节粘度和</a:t>
            </a:r>
            <a:r>
              <a:rPr lang="en-US" altLang="zh-CN" sz="1600" b="0">
                <a:solidFill>
                  <a:srgbClr val="1B00BE"/>
                </a:solidFill>
                <a:latin typeface="宋体" panose="02010600030101010101" pitchFamily="2" charset="-122"/>
              </a:rPr>
              <a:t>UV</a:t>
            </a:r>
            <a:r>
              <a:rPr lang="zh-CN" altLang="en-US" sz="1600" b="0">
                <a:solidFill>
                  <a:srgbClr val="1B00BE"/>
                </a:solidFill>
                <a:latin typeface="宋体" panose="02010600030101010101" pitchFamily="2" charset="-122"/>
              </a:rPr>
              <a:t>固化速率，平衡配方的最终双键转化率，改善附着力，流平和表观状态；</a:t>
            </a:r>
            <a:endParaRPr lang="zh-CN" altLang="en-US" sz="1600" b="0">
              <a:latin typeface="宋体" panose="02010600030101010101" pitchFamily="2" charset="-122"/>
            </a:endParaRPr>
          </a:p>
          <a:p>
            <a:pPr marL="342900" lvl="0" indent="-342900" eaLnBrk="1" hangingPunct="1">
              <a:lnSpc>
                <a:spcPct val="120000"/>
              </a:lnSpc>
              <a:spcBef>
                <a:spcPct val="80000"/>
              </a:spcBef>
              <a:buClr>
                <a:srgbClr val="000099"/>
              </a:buClr>
            </a:pPr>
            <a:r>
              <a:rPr lang="zh-CN" altLang="en-US" sz="1600" b="0">
                <a:latin typeface="宋体" panose="02010600030101010101" pitchFamily="2" charset="-122"/>
              </a:rPr>
              <a:t>选用原则：低皮肤刺激性，气味小，合适的降粘能力和分散润湿性，建议使用含羟基结构的单元或多元丙烯酸酯单体</a:t>
            </a:r>
            <a:r>
              <a:rPr lang="zh-CN" altLang="en-US" sz="1600">
                <a:latin typeface="宋体" panose="02010600030101010101" pitchFamily="2" charset="-122"/>
              </a:rPr>
              <a:t> </a:t>
            </a:r>
            <a:r>
              <a:rPr lang="zh-CN" altLang="en-US" sz="1600" b="0">
                <a:latin typeface="宋体" panose="02010600030101010101" pitchFamily="2" charset="-122"/>
              </a:rPr>
              <a:t>，对固化膜有一定的附着力促进作用，多官能特性可弥补低官能</a:t>
            </a:r>
            <a:r>
              <a:rPr lang="en-US" altLang="zh-CN" sz="1600" b="0">
                <a:latin typeface="宋体" panose="02010600030101010101" pitchFamily="2" charset="-122"/>
              </a:rPr>
              <a:t>PUA</a:t>
            </a:r>
            <a:r>
              <a:rPr lang="zh-CN" altLang="en-US" sz="1600" b="0">
                <a:latin typeface="宋体" panose="02010600030101010101" pitchFamily="2" charset="-122"/>
              </a:rPr>
              <a:t>聚合的活性不足，并提高固化膜的交联密度，增加漆膜的封闭性能；</a:t>
            </a:r>
            <a:endParaRPr lang="zh-CN" altLang="en-US" sz="1600" b="0">
              <a:latin typeface="宋体" panose="02010600030101010101" pitchFamily="2" charset="-122"/>
            </a:endParaRPr>
          </a:p>
          <a:p>
            <a:pPr marL="342900" lvl="0" indent="-342900" eaLnBrk="1" hangingPunct="1">
              <a:lnSpc>
                <a:spcPct val="120000"/>
              </a:lnSpc>
              <a:spcBef>
                <a:spcPct val="80000"/>
              </a:spcBef>
              <a:buClr>
                <a:srgbClr val="000099"/>
              </a:buClr>
            </a:pPr>
            <a:r>
              <a:rPr lang="zh-CN" altLang="en-US" sz="1600" b="0">
                <a:solidFill>
                  <a:srgbClr val="1B00BE"/>
                </a:solidFill>
                <a:latin typeface="宋体" panose="02010600030101010101" pitchFamily="2" charset="-122"/>
              </a:rPr>
              <a:t>单官能单体：降低粘度、提高附着力，但形成线型和支化结构。</a:t>
            </a:r>
            <a:endParaRPr lang="zh-CN" altLang="en-US" sz="1600" b="0">
              <a:solidFill>
                <a:srgbClr val="1B00BE"/>
              </a:solidFill>
              <a:latin typeface="宋体" panose="02010600030101010101" pitchFamily="2" charset="-122"/>
            </a:endParaRPr>
          </a:p>
          <a:p>
            <a:pPr marL="342900" lvl="0" indent="-342900" eaLnBrk="1" hangingPunct="1">
              <a:lnSpc>
                <a:spcPct val="120000"/>
              </a:lnSpc>
              <a:spcBef>
                <a:spcPct val="80000"/>
              </a:spcBef>
              <a:buClr>
                <a:srgbClr val="000099"/>
              </a:buClr>
              <a:buNone/>
            </a:pPr>
            <a:r>
              <a:rPr lang="zh-CN" altLang="en-US" sz="1600" b="0">
                <a:latin typeface="宋体" panose="02010600030101010101" pitchFamily="2" charset="-122"/>
              </a:rPr>
              <a:t>  配方中加量过多，形成一定的可塑性和可溶性结构，从而降低物性；</a:t>
            </a:r>
            <a:endParaRPr lang="zh-CN" altLang="en-US" sz="1600">
              <a:latin typeface="宋体" panose="02010600030101010101" pitchFamily="2" charset="-122"/>
            </a:endParaRPr>
          </a:p>
          <a:p>
            <a:pPr marL="342900" lvl="0" indent="-342900" eaLnBrk="1" hangingPunct="1">
              <a:lnSpc>
                <a:spcPct val="120000"/>
              </a:lnSpc>
              <a:spcBef>
                <a:spcPct val="80000"/>
              </a:spcBef>
              <a:buClr>
                <a:srgbClr val="000099"/>
              </a:buClr>
              <a:buNone/>
            </a:pPr>
            <a:r>
              <a:rPr lang="zh-CN" altLang="en-US" sz="1600" b="0">
                <a:solidFill>
                  <a:srgbClr val="1B00BE"/>
                </a:solidFill>
                <a:latin typeface="宋体" panose="02010600030101010101" pitchFamily="2" charset="-122"/>
              </a:rPr>
              <a:t>二官能以上单体： 形成枝链型结构，提供硬度和增加交联点，提高双键转化率</a:t>
            </a:r>
            <a:r>
              <a:rPr lang="zh-CN" altLang="en-US" sz="1600">
                <a:latin typeface="宋体" panose="02010600030101010101" pitchFamily="2" charset="-122"/>
              </a:rPr>
              <a:t> ；</a:t>
            </a:r>
            <a:endParaRPr lang="zh-CN" altLang="en-US" sz="1600">
              <a:latin typeface="宋体" panose="02010600030101010101" pitchFamily="2" charset="-122"/>
            </a:endParaRPr>
          </a:p>
          <a:p>
            <a:pPr marL="342900" lvl="0" indent="-342900" eaLnBrk="1" hangingPunct="1">
              <a:lnSpc>
                <a:spcPct val="120000"/>
              </a:lnSpc>
              <a:spcBef>
                <a:spcPct val="80000"/>
              </a:spcBef>
              <a:buClr>
                <a:srgbClr val="000099"/>
              </a:buClr>
              <a:buNone/>
            </a:pPr>
            <a:r>
              <a:rPr lang="zh-CN" altLang="en-US" sz="1600" b="0">
                <a:latin typeface="宋体" panose="02010600030101010101" pitchFamily="2" charset="-122"/>
              </a:rPr>
              <a:t>多官能单体的应用，注意后反应的副作用（收缩率和后固化）导致的附着长效性问题；</a:t>
            </a:r>
            <a:endParaRPr lang="zh-CN" altLang="en-US" sz="1600" b="0">
              <a:latin typeface="宋体" panose="02010600030101010101" pitchFamily="2" charset="-122"/>
            </a:endParaRPr>
          </a:p>
        </p:txBody>
      </p:sp>
      <p:graphicFrame>
        <p:nvGraphicFramePr>
          <p:cNvPr id="2301" name="表格 2300"/>
          <p:cNvGraphicFramePr/>
          <p:nvPr/>
        </p:nvGraphicFramePr>
        <p:xfrm>
          <a:off x="4786313" y="3067050"/>
          <a:ext cx="4178300" cy="3298825"/>
        </p:xfrm>
        <a:graphic>
          <a:graphicData uri="http://schemas.openxmlformats.org/drawingml/2006/table">
            <a:tbl>
              <a:tblPr/>
              <a:tblGrid>
                <a:gridCol w="1022350"/>
                <a:gridCol w="3155950"/>
              </a:tblGrid>
              <a:tr h="506413">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活性稀释结构</a:t>
                      </a:r>
                      <a:endParaRPr lang="zh-CN" altLang="en-US" sz="1200" b="1">
                        <a:solidFill>
                          <a:srgbClr val="333333"/>
                        </a:solidFill>
                        <a:latin typeface="宋体" panose="02010600030101010101" pitchFamily="2" charset="-122"/>
                      </a:endParaRPr>
                    </a:p>
                  </a:txBody>
                  <a:tcPr anchor="ctr" anchorCtr="0">
                    <a:lnL w="12700" cap="flat" cmpd="sng">
                      <a:solidFill>
                        <a:srgbClr val="000000"/>
                      </a:solidFill>
                      <a:prstDash val="solid"/>
                      <a:round/>
                      <a:headEnd type="none" w="med" len="med"/>
                      <a:tailEnd type="none" w="med" len="med"/>
                    </a:lnL>
                    <a:lnR>
                      <a:noFill/>
                    </a:lnR>
                    <a:lnT w="12700" cap="flat" cmpd="sng">
                      <a:solidFill>
                        <a:srgbClr val="000000"/>
                      </a:solidFill>
                      <a:prstDash val="solid"/>
                      <a:round/>
                      <a:headEnd type="none" w="med" len="med"/>
                      <a:tailEnd type="none" w="med" len="med"/>
                    </a:lnT>
                    <a:lnB>
                      <a:noFill/>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en-US" altLang="zh-CN" sz="1200" b="1">
                          <a:solidFill>
                            <a:srgbClr val="333333"/>
                          </a:solidFill>
                          <a:latin typeface="宋体" panose="02010600030101010101" pitchFamily="2" charset="-122"/>
                        </a:rPr>
                        <a:t>        </a:t>
                      </a:r>
                      <a:r>
                        <a:rPr lang="zh-CN" altLang="en-US" sz="1200" b="1">
                          <a:solidFill>
                            <a:srgbClr val="333333"/>
                          </a:solidFill>
                          <a:latin typeface="宋体" panose="02010600030101010101" pitchFamily="2" charset="-122"/>
                        </a:rPr>
                        <a:t>固化膜性能特点 </a:t>
                      </a:r>
                      <a:endParaRPr lang="zh-CN" altLang="en-US" sz="1200" b="1">
                        <a:solidFill>
                          <a:srgbClr val="00219C"/>
                        </a:solidFill>
                        <a:latin typeface="宋体" panose="02010600030101010101" pitchFamily="2" charset="-122"/>
                      </a:endParaRPr>
                    </a:p>
                  </a:txBody>
                  <a:tcPr anchor="ctr" anchorCtr="0">
                    <a:lnL>
                      <a:noFill/>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a:noFill/>
                    </a:lnB>
                    <a:lnTlToBr>
                      <a:noFill/>
                    </a:lnTlToBr>
                    <a:lnBlToTr>
                      <a:noFill/>
                    </a:lnBlToTr>
                    <a:noFill/>
                  </a:tcPr>
                </a:tc>
              </a:tr>
              <a:tr h="481012">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链烷结构</a:t>
                      </a:r>
                      <a:endParaRPr lang="zh-CN" altLang="en-US" sz="1200" b="1">
                        <a:solidFill>
                          <a:srgbClr val="00219C"/>
                        </a:solidFill>
                        <a:latin typeface="宋体" panose="02010600030101010101" pitchFamily="2" charset="-122"/>
                      </a:endParaRPr>
                    </a:p>
                  </a:txBody>
                  <a:tcPr anchor="ctr" anchorCtr="0">
                    <a:lnL w="12700" cap="flat" cmpd="sng">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耐高温，疏水性，耐候性，抗黄变，耐化学药品，促进附着力</a:t>
                      </a:r>
                      <a:endParaRPr lang="zh-CN" altLang="en-US" sz="1200" b="1">
                        <a:solidFill>
                          <a:srgbClr val="00219C"/>
                        </a:solidFill>
                        <a:latin typeface="宋体" panose="02010600030101010101" pitchFamily="2" charset="-122"/>
                      </a:endParaRPr>
                    </a:p>
                  </a:txBody>
                  <a:tcPr anchor="ctr" anchorCtr="0">
                    <a:lnL>
                      <a:noFill/>
                    </a:lnL>
                    <a:lnR w="12700" cap="flat" cmpd="sng">
                      <a:solidFill>
                        <a:srgbClr val="000000"/>
                      </a:solidFill>
                      <a:prstDash val="solid"/>
                      <a:round/>
                      <a:headEnd type="none" w="med" len="med"/>
                      <a:tailEnd type="none" w="med" len="med"/>
                    </a:lnR>
                    <a:lnT>
                      <a:noFill/>
                    </a:lnT>
                    <a:lnB>
                      <a:noFill/>
                    </a:lnB>
                    <a:lnTlToBr>
                      <a:noFill/>
                    </a:lnTlToBr>
                    <a:lnBlToTr>
                      <a:noFill/>
                    </a:lnBlToTr>
                    <a:noFill/>
                  </a:tcPr>
                </a:tc>
              </a:tr>
              <a:tr h="674688">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酯结构</a:t>
                      </a:r>
                      <a:endParaRPr lang="zh-CN" altLang="en-US" sz="1200" b="1">
                        <a:solidFill>
                          <a:srgbClr val="00219C"/>
                        </a:solidFill>
                        <a:latin typeface="宋体" panose="02010600030101010101" pitchFamily="2" charset="-122"/>
                      </a:endParaRPr>
                    </a:p>
                  </a:txBody>
                  <a:tcPr anchor="ctr" anchorCtr="0">
                    <a:lnL w="12700" cap="flat" cmpd="sng">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耐候性（耐高温，耐黄变，抗紫外），耐溶剂，但遇碱易水解，良好的附着力</a:t>
                      </a:r>
                      <a:endParaRPr lang="zh-CN" altLang="en-US" sz="1200" b="1">
                        <a:solidFill>
                          <a:srgbClr val="00219C"/>
                        </a:solidFill>
                        <a:latin typeface="宋体" panose="02010600030101010101" pitchFamily="2" charset="-122"/>
                      </a:endParaRPr>
                    </a:p>
                  </a:txBody>
                  <a:tcPr anchor="ctr" anchorCtr="0">
                    <a:lnL>
                      <a:noFill/>
                    </a:lnL>
                    <a:lnR w="12700" cap="flat" cmpd="sng">
                      <a:solidFill>
                        <a:srgbClr val="000000"/>
                      </a:solidFill>
                      <a:prstDash val="solid"/>
                      <a:round/>
                      <a:headEnd type="none" w="med" len="med"/>
                      <a:tailEnd type="none" w="med" len="med"/>
                    </a:lnR>
                    <a:lnT>
                      <a:noFill/>
                    </a:lnT>
                    <a:lnB>
                      <a:noFill/>
                    </a:lnB>
                    <a:lnTlToBr>
                      <a:noFill/>
                    </a:lnTlToBr>
                    <a:lnBlToTr>
                      <a:noFill/>
                    </a:lnBlToTr>
                    <a:noFill/>
                  </a:tcPr>
                </a:tc>
              </a:tr>
              <a:tr h="481012">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芳香环结构</a:t>
                      </a:r>
                      <a:endParaRPr lang="zh-CN" altLang="en-US" sz="1200" b="1">
                        <a:solidFill>
                          <a:srgbClr val="00219C"/>
                        </a:solidFill>
                        <a:latin typeface="宋体" panose="02010600030101010101" pitchFamily="2" charset="-122"/>
                      </a:endParaRPr>
                    </a:p>
                  </a:txBody>
                  <a:tcPr anchor="ctr" anchorCtr="0">
                    <a:lnL w="12700" cap="flat" cmpd="sng">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耐高温，耐化学药品，提供硬度、附着力、疏水性，易黄变</a:t>
                      </a:r>
                      <a:endParaRPr lang="zh-CN" altLang="en-US" sz="1200" b="1">
                        <a:solidFill>
                          <a:srgbClr val="00219C"/>
                        </a:solidFill>
                        <a:latin typeface="宋体" panose="02010600030101010101" pitchFamily="2" charset="-122"/>
                      </a:endParaRPr>
                    </a:p>
                  </a:txBody>
                  <a:tcPr anchor="ctr" anchorCtr="0">
                    <a:lnL>
                      <a:noFill/>
                    </a:lnL>
                    <a:lnR w="12700" cap="flat" cmpd="sng">
                      <a:solidFill>
                        <a:srgbClr val="000000"/>
                      </a:solidFill>
                      <a:prstDash val="solid"/>
                      <a:round/>
                      <a:headEnd type="none" w="med" len="med"/>
                      <a:tailEnd type="none" w="med" len="med"/>
                    </a:lnR>
                    <a:lnT>
                      <a:noFill/>
                    </a:lnT>
                    <a:lnB>
                      <a:noFill/>
                    </a:lnB>
                    <a:lnTlToBr>
                      <a:noFill/>
                    </a:lnTlToBr>
                    <a:lnBlToTr>
                      <a:noFill/>
                    </a:lnBlToTr>
                    <a:noFill/>
                  </a:tcPr>
                </a:tc>
              </a:tr>
              <a:tr h="481013">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酯环结构</a:t>
                      </a:r>
                      <a:endParaRPr lang="zh-CN" altLang="en-US" sz="1200" b="1">
                        <a:solidFill>
                          <a:srgbClr val="00219C"/>
                        </a:solidFill>
                        <a:latin typeface="宋体" panose="02010600030101010101" pitchFamily="2" charset="-122"/>
                      </a:endParaRPr>
                    </a:p>
                  </a:txBody>
                  <a:tcPr anchor="ctr" anchorCtr="0">
                    <a:lnL w="12700" cap="flat" cmpd="sng">
                      <a:solidFill>
                        <a:srgbClr val="000000"/>
                      </a:solidFill>
                      <a:prstDash val="solid"/>
                      <a:round/>
                      <a:headEnd type="none" w="med" len="med"/>
                      <a:tailEnd type="none" w="med" len="med"/>
                    </a:lnL>
                    <a:lnR>
                      <a:noFill/>
                    </a:lnR>
                    <a:lnT>
                      <a:noFill/>
                    </a:lnT>
                    <a:lnB>
                      <a:noFill/>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耐高温，耐候性，不黄变，耐化学药品，提供附着力、疏水性</a:t>
                      </a:r>
                      <a:endParaRPr lang="zh-CN" altLang="en-US" sz="1200" b="1">
                        <a:solidFill>
                          <a:srgbClr val="00219C"/>
                        </a:solidFill>
                        <a:latin typeface="宋体" panose="02010600030101010101" pitchFamily="2" charset="-122"/>
                      </a:endParaRPr>
                    </a:p>
                  </a:txBody>
                  <a:tcPr anchor="ctr" anchorCtr="0">
                    <a:lnL>
                      <a:noFill/>
                    </a:lnL>
                    <a:lnR w="12700" cap="flat" cmpd="sng">
                      <a:solidFill>
                        <a:srgbClr val="000000"/>
                      </a:solidFill>
                      <a:prstDash val="solid"/>
                      <a:round/>
                      <a:headEnd type="none" w="med" len="med"/>
                      <a:tailEnd type="none" w="med" len="med"/>
                    </a:lnR>
                    <a:lnT>
                      <a:noFill/>
                    </a:lnT>
                    <a:lnB>
                      <a:noFill/>
                    </a:lnB>
                    <a:lnTlToBr>
                      <a:noFill/>
                    </a:lnTlToBr>
                    <a:lnBlToTr>
                      <a:noFill/>
                    </a:lnBlToTr>
                    <a:noFill/>
                  </a:tcPr>
                </a:tc>
              </a:tr>
              <a:tr h="674687">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醚结构</a:t>
                      </a:r>
                      <a:endParaRPr lang="zh-CN" altLang="en-US" sz="1200" b="1">
                        <a:solidFill>
                          <a:srgbClr val="00219C"/>
                        </a:solidFill>
                        <a:latin typeface="宋体" panose="02010600030101010101" pitchFamily="2" charset="-122"/>
                      </a:endParaRPr>
                    </a:p>
                  </a:txBody>
                  <a:tcPr anchor="ctr" anchorCtr="0">
                    <a:lnL w="12700" cap="flat" cmpd="sng">
                      <a:solidFill>
                        <a:srgbClr val="000000"/>
                      </a:solidFill>
                      <a:prstDash val="solid"/>
                      <a:round/>
                      <a:headEnd type="none" w="med" len="med"/>
                      <a:tailEnd type="none" w="med" len="med"/>
                    </a:lnL>
                    <a:lnR>
                      <a:noFill/>
                    </a:lnR>
                    <a:lnT>
                      <a:noFill/>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342900" lvl="0" indent="-342900" eaLnBrk="1" latinLnBrk="0" hangingPunct="1">
                        <a:buClr>
                          <a:schemeClr val="bg1"/>
                        </a:buClr>
                        <a:buFont typeface="Wingdings" panose="05000000000000000000" pitchFamily="2" charset="2"/>
                        <a:buNone/>
                      </a:pPr>
                      <a:r>
                        <a:rPr lang="zh-CN" altLang="en-US" sz="1200" b="1">
                          <a:solidFill>
                            <a:srgbClr val="333333"/>
                          </a:solidFill>
                          <a:latin typeface="宋体" panose="02010600030101010101" pitchFamily="2" charset="-122"/>
                        </a:rPr>
                        <a:t>固化快，耐碱和链烷类溶剂，对环氧和聚氨酯溶解力良好，一旦氧化易黄变</a:t>
                      </a:r>
                      <a:endParaRPr lang="zh-CN" altLang="en-US" sz="1200" b="1">
                        <a:solidFill>
                          <a:srgbClr val="00219C"/>
                        </a:solidFill>
                        <a:latin typeface="宋体" panose="02010600030101010101" pitchFamily="2" charset="-122"/>
                      </a:endParaRPr>
                    </a:p>
                  </a:txBody>
                  <a:tcPr anchor="ctr" anchorCtr="0">
                    <a:lnL>
                      <a:noFill/>
                    </a:lnL>
                    <a:lnR w="12700" cap="flat" cmpd="sng">
                      <a:solidFill>
                        <a:srgbClr val="000000"/>
                      </a:solidFill>
                      <a:prstDash val="solid"/>
                      <a:round/>
                      <a:headEnd type="none" w="med" len="med"/>
                      <a:tailEnd type="none" w="med" len="med"/>
                    </a:lnR>
                    <a:lnT>
                      <a:noFill/>
                    </a:lnT>
                    <a:lnB w="12700" cap="flat" cmpd="sng">
                      <a:solidFill>
                        <a:srgbClr val="000000"/>
                      </a:solidFill>
                      <a:prstDash val="solid"/>
                      <a:round/>
                      <a:headEnd type="none" w="med" len="med"/>
                      <a:tailEnd type="none" w="med" len="med"/>
                    </a:lnB>
                    <a:lnTlToBr>
                      <a:noFill/>
                    </a:lnTlToBr>
                    <a:lnBlToTr>
                      <a:noFill/>
                    </a:lnBlToTr>
                    <a:noFill/>
                  </a:tcPr>
                </a:tc>
              </a:tr>
            </a:tbl>
          </a:graphicData>
        </a:graphic>
      </p:graphicFrame>
      <p:pic>
        <p:nvPicPr>
          <p:cNvPr id="2318" name="Picture 33" descr="221259582248046"/>
          <p:cNvPicPr>
            <a:picLocks noChangeAspect="1"/>
          </p:cNvPicPr>
          <p:nvPr/>
        </p:nvPicPr>
        <p:blipFill>
          <a:blip r:embed="rId1"/>
          <a:stretch>
            <a:fillRect/>
          </a:stretch>
        </p:blipFill>
        <p:spPr>
          <a:xfrm>
            <a:off x="5003800" y="1341438"/>
            <a:ext cx="1657350" cy="1223962"/>
          </a:xfrm>
          <a:prstGeom prst="rect">
            <a:avLst/>
          </a:prstGeom>
          <a:noFill/>
          <a:ln w="9525">
            <a:noFill/>
          </a:ln>
        </p:spPr>
      </p:pic>
      <p:pic>
        <p:nvPicPr>
          <p:cNvPr id="2319" name="Picture 34" descr="231259582248046"/>
          <p:cNvPicPr>
            <a:picLocks noChangeAspect="1"/>
          </p:cNvPicPr>
          <p:nvPr/>
        </p:nvPicPr>
        <p:blipFill>
          <a:blip r:embed="rId2"/>
          <a:stretch>
            <a:fillRect/>
          </a:stretch>
        </p:blipFill>
        <p:spPr>
          <a:xfrm>
            <a:off x="6877050" y="1412875"/>
            <a:ext cx="2014538" cy="1296988"/>
          </a:xfrm>
          <a:prstGeom prst="rect">
            <a:avLst/>
          </a:prstGeom>
          <a:noFill/>
          <a:ln w="9525">
            <a:noFill/>
          </a:ln>
        </p:spPr>
      </p:pic>
    </p:spTree>
  </p:cSld>
  <p:clrMapOvr>
    <a:masterClrMapping/>
  </p:clrMapOvr>
  <p:transition>
    <p:cu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22" name="Rectangle 2"/>
          <p:cNvSpPr/>
          <p:nvPr>
            <p:ph type="title" idx="4294967295"/>
          </p:nvPr>
        </p:nvSpPr>
        <p:spPr>
          <a:xfrm>
            <a:off x="0" y="549275"/>
            <a:ext cx="7704138" cy="423863"/>
          </a:xfrm>
          <a:ln/>
        </p:spPr>
        <p:txBody>
          <a:bodyPr wrap="square" lIns="91440" tIns="45720" rIns="91440" bIns="45720" anchor="ctr" anchorCtr="0"/>
          <a:p>
            <a:pPr eaLnBrk="1" hangingPunct="1"/>
            <a:r>
              <a:rPr lang="en-US" altLang="zh-CN" sz="1900" b="0">
                <a:solidFill>
                  <a:srgbClr val="3333FF"/>
                </a:solidFill>
                <a:latin typeface="Times New Roman" panose="02020603050405020304" pitchFamily="18" charset="0"/>
              </a:rPr>
              <a:t>F</a:t>
            </a:r>
            <a:r>
              <a:rPr lang="zh-CN" altLang="en-US" sz="1900" b="0">
                <a:solidFill>
                  <a:srgbClr val="3333FF"/>
                </a:solidFill>
                <a:latin typeface="Times New Roman" panose="02020603050405020304" pitchFamily="18" charset="0"/>
              </a:rPr>
              <a:t>）惰性稀释剂的选用</a:t>
            </a:r>
            <a:endParaRPr lang="zh-CN" altLang="en-US" sz="1900" b="0">
              <a:solidFill>
                <a:srgbClr val="3333FF"/>
              </a:solidFill>
            </a:endParaRPr>
          </a:p>
        </p:txBody>
      </p:sp>
      <p:sp>
        <p:nvSpPr>
          <p:cNvPr id="2323" name="Rectangle 3"/>
          <p:cNvSpPr/>
          <p:nvPr>
            <p:ph type="body" idx="4294967295"/>
          </p:nvPr>
        </p:nvSpPr>
        <p:spPr>
          <a:xfrm>
            <a:off x="250825" y="1557338"/>
            <a:ext cx="8280400" cy="4638675"/>
          </a:xfrm>
          <a:prstGeom prst="rect">
            <a:avLst/>
          </a:prstGeom>
          <a:solidFill>
            <a:srgbClr val="FFFFFF"/>
          </a:solidFill>
          <a:ln w="9525" cap="flat" cmpd="sng">
            <a:solidFill>
              <a:srgbClr val="000000"/>
            </a:solidFill>
            <a:prstDash val="solid"/>
            <a:headEnd type="none" w="med" len="med"/>
            <a:tailEnd type="none" w="med" len="med"/>
          </a:ln>
        </p:spPr>
        <p:txBody>
          <a:bodyPr/>
          <a:p>
            <a:pPr marL="609600" indent="-609600" eaLnBrk="1" hangingPunct="1">
              <a:lnSpc>
                <a:spcPct val="80000"/>
              </a:lnSpc>
              <a:buClr>
                <a:srgbClr val="000099"/>
              </a:buClr>
              <a:buNone/>
            </a:pPr>
            <a:endParaRPr lang="en-US" altLang="zh-CN" sz="600">
              <a:latin typeface="宋体" panose="02010600030101010101" pitchFamily="2" charset="-122"/>
            </a:endParaRPr>
          </a:p>
          <a:p>
            <a:pPr marL="609600" indent="-609600" eaLnBrk="1" hangingPunct="1">
              <a:lnSpc>
                <a:spcPct val="130000"/>
              </a:lnSpc>
              <a:buClr>
                <a:srgbClr val="000099"/>
              </a:buClr>
            </a:pPr>
            <a:r>
              <a:rPr lang="zh-CN" altLang="en-US" sz="1600" b="0">
                <a:latin typeface="宋体" panose="02010600030101010101" pitchFamily="2" charset="-122"/>
              </a:rPr>
              <a:t>惰性溶剂，</a:t>
            </a:r>
            <a:r>
              <a:rPr lang="zh-CN" altLang="en-US" sz="1600" b="0"/>
              <a:t>促进涂膜的流平，改善对底材附着力，获得低粘施工特性</a:t>
            </a:r>
            <a:r>
              <a:rPr lang="zh-CN" altLang="en-US" sz="1600" b="0">
                <a:latin typeface="宋体" panose="02010600030101010101" pitchFamily="2" charset="-122"/>
              </a:rPr>
              <a:t>。</a:t>
            </a:r>
            <a:r>
              <a:rPr lang="zh-CN" altLang="en-US" sz="1600"/>
              <a:t> </a:t>
            </a:r>
            <a:endParaRPr lang="zh-CN" altLang="en-US" sz="1600" b="0">
              <a:latin typeface="宋体" panose="02010600030101010101" pitchFamily="2" charset="-122"/>
            </a:endParaRPr>
          </a:p>
          <a:p>
            <a:pPr marL="609600" indent="-609600" eaLnBrk="1" hangingPunct="1">
              <a:lnSpc>
                <a:spcPct val="130000"/>
              </a:lnSpc>
              <a:buClr>
                <a:srgbClr val="000099"/>
              </a:buClr>
            </a:pPr>
            <a:r>
              <a:rPr lang="zh-CN" altLang="en-US" sz="1600" b="0"/>
              <a:t>沸点较低的易挥发溶剂为主，需要在湿膜升温留置闪干过程中尽可能挥发掉，不能过多带入固化膜中，否则，真空镀膜时将直接影响真空镀和镀膜质量。</a:t>
            </a:r>
            <a:endParaRPr lang="zh-CN" altLang="en-US" sz="1600" b="0"/>
          </a:p>
          <a:p>
            <a:pPr marL="609600" indent="-609600" eaLnBrk="1" hangingPunct="1">
              <a:lnSpc>
                <a:spcPct val="130000"/>
              </a:lnSpc>
              <a:buClr>
                <a:srgbClr val="000099"/>
              </a:buClr>
            </a:pPr>
            <a:r>
              <a:rPr lang="zh-CN" altLang="en-US" sz="1600" b="0"/>
              <a:t>因塑料基材对某些溶剂的敏感性，酮类、酯类和芳烃类溶剂要谨慎，注意比例控制，不要出现所谓</a:t>
            </a:r>
            <a:r>
              <a:rPr lang="zh-CN" altLang="en-US" sz="1600" b="0">
                <a:latin typeface="Arial" panose="020B0604020202020204" pitchFamily="34" charset="0"/>
              </a:rPr>
              <a:t>“</a:t>
            </a:r>
            <a:r>
              <a:rPr lang="zh-CN" altLang="en-US" sz="1600" b="0"/>
              <a:t>咬底</a:t>
            </a:r>
            <a:r>
              <a:rPr lang="zh-CN" altLang="en-US" sz="1600" b="0">
                <a:latin typeface="Arial" panose="020B0604020202020204" pitchFamily="34" charset="0"/>
              </a:rPr>
              <a:t>”</a:t>
            </a:r>
            <a:r>
              <a:rPr lang="zh-CN" altLang="en-US" sz="1600" b="0"/>
              <a:t>弊病的问题，破坏漆膜的力学均匀性和美观程度。</a:t>
            </a:r>
            <a:r>
              <a:rPr lang="zh-CN" altLang="en-US" sz="1600"/>
              <a:t> </a:t>
            </a:r>
            <a:endParaRPr lang="zh-CN" altLang="en-US" sz="1600" b="0"/>
          </a:p>
          <a:p>
            <a:pPr marL="609600" indent="-609600" eaLnBrk="1" hangingPunct="1">
              <a:lnSpc>
                <a:spcPct val="130000"/>
              </a:lnSpc>
              <a:buClr>
                <a:srgbClr val="000099"/>
              </a:buClr>
            </a:pPr>
            <a:r>
              <a:rPr lang="zh-CN" altLang="en-US" sz="1600" b="0"/>
              <a:t>快干溶剂：醋酸乙酯</a:t>
            </a:r>
            <a:r>
              <a:rPr lang="en-US" altLang="zh-CN" sz="1600" b="0"/>
              <a:t>/</a:t>
            </a:r>
            <a:r>
              <a:rPr lang="zh-CN" altLang="en-US" sz="1600" b="0"/>
              <a:t>异丙醇</a:t>
            </a:r>
            <a:r>
              <a:rPr lang="en-US" altLang="zh-CN" sz="1600" b="0"/>
              <a:t>/</a:t>
            </a:r>
            <a:r>
              <a:rPr lang="zh-CN" altLang="en-US" sz="1600" b="0"/>
              <a:t>丙酮</a:t>
            </a:r>
            <a:r>
              <a:rPr lang="en-US" altLang="zh-CN" sz="1600" b="0"/>
              <a:t>/</a:t>
            </a:r>
            <a:endParaRPr lang="en-US" altLang="zh-CN" sz="1600" b="0"/>
          </a:p>
          <a:p>
            <a:pPr marL="609600" indent="-609600" eaLnBrk="1" hangingPunct="1">
              <a:lnSpc>
                <a:spcPct val="130000"/>
              </a:lnSpc>
              <a:buClr>
                <a:srgbClr val="000099"/>
              </a:buClr>
            </a:pPr>
            <a:r>
              <a:rPr lang="zh-CN" altLang="en-US" sz="1600" b="0"/>
              <a:t>中间挥发溶剂：醋酸丁酯</a:t>
            </a:r>
            <a:r>
              <a:rPr lang="en-US" altLang="zh-CN" sz="1600" b="0"/>
              <a:t>/</a:t>
            </a:r>
            <a:r>
              <a:rPr lang="zh-CN" altLang="en-US" sz="1600" b="0"/>
              <a:t>正丁醇</a:t>
            </a:r>
            <a:r>
              <a:rPr lang="en-US" altLang="zh-CN" sz="1600" b="0"/>
              <a:t>/</a:t>
            </a:r>
            <a:r>
              <a:rPr lang="zh-CN" altLang="en-US" sz="1600" b="0"/>
              <a:t>甲苯</a:t>
            </a:r>
            <a:r>
              <a:rPr lang="en-US" altLang="zh-CN" sz="1600" b="0"/>
              <a:t>/</a:t>
            </a:r>
            <a:r>
              <a:rPr lang="zh-CN" altLang="en-US" sz="1600" b="0"/>
              <a:t>丁酮</a:t>
            </a:r>
            <a:r>
              <a:rPr lang="en-US" altLang="zh-CN" sz="1600" b="0"/>
              <a:t>/</a:t>
            </a:r>
            <a:endParaRPr lang="en-US" altLang="zh-CN" sz="1600" b="0"/>
          </a:p>
          <a:p>
            <a:pPr marL="609600" indent="-609600" eaLnBrk="1" hangingPunct="1">
              <a:lnSpc>
                <a:spcPct val="130000"/>
              </a:lnSpc>
              <a:buClr>
                <a:srgbClr val="000099"/>
              </a:buClr>
            </a:pPr>
            <a:r>
              <a:rPr lang="zh-CN" altLang="en-US" sz="1600" b="0"/>
              <a:t>慢干溶剂：甲基丁基酮</a:t>
            </a:r>
            <a:r>
              <a:rPr lang="en-US" altLang="zh-CN" sz="1600" b="0"/>
              <a:t>/</a:t>
            </a:r>
            <a:r>
              <a:rPr lang="zh-CN" altLang="en-US" sz="1600" b="0"/>
              <a:t>二丙酮醇</a:t>
            </a:r>
            <a:r>
              <a:rPr lang="en-US" altLang="zh-CN" sz="1600" b="0"/>
              <a:t>/</a:t>
            </a:r>
            <a:r>
              <a:rPr lang="zh-CN" altLang="en-US" sz="1600" b="0"/>
              <a:t>乙二醇乙醚</a:t>
            </a:r>
            <a:r>
              <a:rPr lang="en-US" altLang="zh-CN" sz="1600" b="0"/>
              <a:t>/</a:t>
            </a:r>
            <a:r>
              <a:rPr lang="zh-CN" altLang="en-US" sz="1600" b="0"/>
              <a:t>丙二醇甲醚醋酸酯</a:t>
            </a:r>
            <a:r>
              <a:rPr lang="zh-CN" altLang="en-US" sz="1600"/>
              <a:t> </a:t>
            </a:r>
            <a:endParaRPr lang="zh-CN" altLang="en-US" sz="1600"/>
          </a:p>
          <a:p>
            <a:pPr marL="609600" indent="-609600" eaLnBrk="1" hangingPunct="1">
              <a:lnSpc>
                <a:spcPct val="130000"/>
              </a:lnSpc>
              <a:buClr>
                <a:srgbClr val="000099"/>
              </a:buClr>
            </a:pPr>
            <a:endParaRPr lang="zh-CN" altLang="en-US" sz="1600" b="0"/>
          </a:p>
          <a:p>
            <a:pPr marL="609600" indent="-609600" eaLnBrk="1" hangingPunct="1">
              <a:lnSpc>
                <a:spcPct val="130000"/>
              </a:lnSpc>
              <a:buClr>
                <a:srgbClr val="000099"/>
              </a:buClr>
            </a:pPr>
            <a:endParaRPr lang="zh-CN" altLang="en-US" sz="1600" b="0"/>
          </a:p>
          <a:p>
            <a:pPr marL="609600" indent="-609600" eaLnBrk="1" hangingPunct="1">
              <a:lnSpc>
                <a:spcPct val="80000"/>
              </a:lnSpc>
              <a:spcBef>
                <a:spcPct val="0"/>
              </a:spcBef>
              <a:buClr>
                <a:srgbClr val="000099"/>
              </a:buClr>
              <a:buNone/>
            </a:pPr>
            <a:r>
              <a:rPr lang="zh-CN" altLang="en-US" sz="1600" b="0"/>
              <a:t>注意溶剂含水率控制，特别是醇类溶剂</a:t>
            </a:r>
            <a:endParaRPr lang="zh-CN" altLang="en-US" sz="1600" b="0"/>
          </a:p>
        </p:txBody>
      </p:sp>
    </p:spTree>
  </p:cSld>
  <p:clrMapOvr>
    <a:masterClrMapping/>
  </p:clrMapOvr>
  <p:transition>
    <p:cut/>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26" name="Rectangle 2"/>
          <p:cNvSpPr/>
          <p:nvPr>
            <p:ph type="title" idx="4294967295"/>
          </p:nvPr>
        </p:nvSpPr>
        <p:spPr>
          <a:xfrm>
            <a:off x="0" y="404813"/>
            <a:ext cx="7772400" cy="554037"/>
          </a:xfrm>
          <a:ln/>
        </p:spPr>
        <p:txBody>
          <a:bodyPr wrap="square" lIns="91440" tIns="45720" rIns="91440" bIns="45720" anchor="ctr" anchorCtr="0"/>
          <a:p>
            <a:pPr eaLnBrk="1" hangingPunct="1"/>
            <a:r>
              <a:rPr lang="en-US" altLang="zh-CN"/>
              <a:t>   </a:t>
            </a:r>
            <a:r>
              <a:rPr lang="zh-CN" altLang="en-US" sz="2800"/>
              <a:t>溶剂在有喷涂施工需要可以使用</a:t>
            </a:r>
            <a:endParaRPr lang="zh-CN" altLang="en-US" sz="2800"/>
          </a:p>
        </p:txBody>
      </p:sp>
      <p:sp>
        <p:nvSpPr>
          <p:cNvPr id="2327" name="Rectangle 3"/>
          <p:cNvSpPr/>
          <p:nvPr>
            <p:ph type="body" sz="half" idx="4294967295"/>
          </p:nvPr>
        </p:nvSpPr>
        <p:spPr>
          <a:xfrm>
            <a:off x="323850" y="1484313"/>
            <a:ext cx="2808288" cy="4525962"/>
          </a:xfrm>
          <a:prstGeom prst="rect">
            <a:avLst/>
          </a:prstGeom>
          <a:solidFill>
            <a:srgbClr val="FFFFFF"/>
          </a:solidFill>
          <a:ln w="9525" cap="flat" cmpd="sng">
            <a:solidFill>
              <a:srgbClr val="000000"/>
            </a:solidFill>
            <a:prstDash val="solid"/>
            <a:headEnd type="none" w="med" len="med"/>
            <a:tailEnd type="none" w="med" len="med"/>
          </a:ln>
        </p:spPr>
        <p:txBody>
          <a:bodyPr/>
          <a:lstStyle>
            <a:lvl1pPr marL="342900" lvl="0" indent="-342900" algn="l" defTabSz="914400" rtl="0" eaLnBrk="0" fontAlgn="base" hangingPunct="0">
              <a:lnSpc>
                <a:spcPct val="100000"/>
              </a:lnSpc>
              <a:spcBef>
                <a:spcPct val="20000"/>
              </a:spcBef>
              <a:spcAft>
                <a:spcPct val="0"/>
              </a:spcAft>
              <a:buClr>
                <a:srgbClr val="000099"/>
              </a:buClr>
              <a:buSzPct val="100000"/>
              <a:buFont typeface="Wingdings" panose="05000000000000000000" pitchFamily="2" charset="2"/>
              <a:defRPr sz="2000" b="1" i="0" u="none">
                <a:solidFill>
                  <a:srgbClr val="00219C"/>
                </a:solidFill>
                <a:latin typeface="Tahoma" panose="020B0604030504040204" pitchFamily="34" charset="0"/>
                <a:ea typeface="宋体" panose="02010600030101010101" pitchFamily="2" charset="-122"/>
              </a:defRPr>
            </a:lvl1pPr>
            <a:lvl2pPr marL="742950" lvl="1" indent="-28575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defRPr sz="2000" b="1" i="0" u="none">
                <a:solidFill>
                  <a:srgbClr val="00219C"/>
                </a:solidFill>
                <a:latin typeface="Tahoma" panose="020B0604030504040204" pitchFamily="34" charset="0"/>
                <a:ea typeface="宋体" panose="02010600030101010101" pitchFamily="2" charset="-122"/>
              </a:defRPr>
            </a:lvl2pPr>
            <a:lvl3pPr marL="1143000" lvl="2"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000" b="1" i="0" u="none">
                <a:solidFill>
                  <a:srgbClr val="00219C"/>
                </a:solidFill>
                <a:latin typeface="Tahoma" panose="020B0604030504040204" pitchFamily="34" charset="0"/>
                <a:ea typeface="宋体" panose="02010600030101010101" pitchFamily="2" charset="-122"/>
              </a:defRPr>
            </a:lvl3pPr>
            <a:lvl4pPr marL="1600200" lvl="3"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000" b="1" i="0" u="none">
                <a:solidFill>
                  <a:srgbClr val="00219C"/>
                </a:solidFill>
                <a:latin typeface="Tahoma" panose="020B0604030504040204" pitchFamily="34" charset="0"/>
                <a:ea typeface="宋体" panose="02010600030101010101" pitchFamily="2" charset="-122"/>
              </a:defRPr>
            </a:lvl4pPr>
            <a:lvl5pPr marL="2057400" lvl="4" indent="-228600" algn="l" defTabSz="914400" rtl="0" eaLnBrk="0" fontAlgn="base" hangingPunct="0">
              <a:lnSpc>
                <a:spcPct val="100000"/>
              </a:lnSpc>
              <a:spcBef>
                <a:spcPct val="20000"/>
              </a:spcBef>
              <a:spcAft>
                <a:spcPct val="0"/>
              </a:spcAft>
              <a:buClr>
                <a:srgbClr val="000099"/>
              </a:buClr>
              <a:buSzPct val="100000"/>
              <a:buFont typeface="Times New Roman" panose="02020603050405020304" pitchFamily="18" charset="0"/>
              <a:buNone/>
              <a:defRPr sz="2000" b="1" i="0" u="none">
                <a:solidFill>
                  <a:srgbClr val="00219C"/>
                </a:solidFill>
                <a:latin typeface="Tahoma" panose="020B0604030504040204" pitchFamily="34" charset="0"/>
                <a:ea typeface="宋体" panose="02010600030101010101" pitchFamily="2" charset="-122"/>
              </a:defRPr>
            </a:lvl5pPr>
          </a:lstStyle>
          <a:p>
            <a:pPr marL="342900" lvl="0" indent="-342900" eaLnBrk="1" hangingPunct="1">
              <a:lnSpc>
                <a:spcPct val="90000"/>
              </a:lnSpc>
              <a:buClr>
                <a:srgbClr val="000099"/>
              </a:buClr>
            </a:pPr>
            <a:r>
              <a:rPr lang="zh-CN" altLang="en-US"/>
              <a:t>通常 </a:t>
            </a:r>
            <a:r>
              <a:rPr lang="en-US" altLang="zh-CN"/>
              <a:t>20-50%</a:t>
            </a:r>
            <a:r>
              <a:rPr lang="zh-CN" altLang="en-US"/>
              <a:t>为溶剂的使用量</a:t>
            </a:r>
            <a:r>
              <a:rPr lang="en-US" altLang="zh-CN"/>
              <a:t>, </a:t>
            </a:r>
            <a:r>
              <a:rPr lang="zh-CN" altLang="en-US"/>
              <a:t>趋势是降低溶剂的使用量 </a:t>
            </a:r>
            <a:r>
              <a:rPr lang="en-US" altLang="zh-CN"/>
              <a:t>( </a:t>
            </a:r>
            <a:r>
              <a:rPr lang="zh-CN" altLang="en-US"/>
              <a:t>低粘度连接料</a:t>
            </a:r>
            <a:r>
              <a:rPr lang="en-US" altLang="zh-CN"/>
              <a:t>)</a:t>
            </a:r>
            <a:endParaRPr lang="en-US" altLang="zh-CN"/>
          </a:p>
          <a:p>
            <a:pPr marL="342900" lvl="0" indent="-342900" eaLnBrk="1" hangingPunct="1">
              <a:lnSpc>
                <a:spcPct val="90000"/>
              </a:lnSpc>
              <a:buClr>
                <a:srgbClr val="000099"/>
              </a:buClr>
            </a:pPr>
            <a:r>
              <a:rPr lang="zh-CN" altLang="en-US"/>
              <a:t>大多数的常见溶剂都可以使用</a:t>
            </a:r>
            <a:r>
              <a:rPr lang="en-US" altLang="zh-CN"/>
              <a:t>, </a:t>
            </a:r>
            <a:r>
              <a:rPr lang="zh-CN" altLang="en-US"/>
              <a:t>比如乙醇</a:t>
            </a:r>
            <a:r>
              <a:rPr lang="en-US" altLang="zh-CN"/>
              <a:t>, </a:t>
            </a:r>
            <a:r>
              <a:rPr lang="zh-CN" altLang="en-US"/>
              <a:t>丙酮</a:t>
            </a:r>
            <a:r>
              <a:rPr lang="en-US" altLang="zh-CN"/>
              <a:t>, </a:t>
            </a:r>
            <a:r>
              <a:rPr lang="zh-CN" altLang="en-US"/>
              <a:t>醋酸丁酯</a:t>
            </a:r>
            <a:r>
              <a:rPr lang="en-US" altLang="zh-CN"/>
              <a:t>,</a:t>
            </a:r>
            <a:r>
              <a:rPr lang="zh-CN" altLang="en-US"/>
              <a:t>甲苯</a:t>
            </a:r>
            <a:r>
              <a:rPr lang="en-US" altLang="zh-CN"/>
              <a:t>, </a:t>
            </a:r>
            <a:r>
              <a:rPr lang="zh-CN" altLang="en-US"/>
              <a:t>甲基异丁基酮</a:t>
            </a:r>
            <a:r>
              <a:rPr lang="en-US" altLang="zh-CN">
                <a:latin typeface="Arial" panose="020B0604020202020204" pitchFamily="34" charset="0"/>
              </a:rPr>
              <a:t>…</a:t>
            </a:r>
            <a:endParaRPr lang="en-US" altLang="zh-CN"/>
          </a:p>
          <a:p>
            <a:pPr marL="342900" lvl="0" indent="-342900" eaLnBrk="1" hangingPunct="1">
              <a:lnSpc>
                <a:spcPct val="90000"/>
              </a:lnSpc>
              <a:buClr>
                <a:srgbClr val="000099"/>
              </a:buClr>
            </a:pPr>
            <a:r>
              <a:rPr lang="zh-CN" altLang="en-US"/>
              <a:t>溶剂组合 </a:t>
            </a:r>
            <a:r>
              <a:rPr lang="en-US" altLang="zh-CN"/>
              <a:t>(</a:t>
            </a:r>
            <a:r>
              <a:rPr lang="zh-CN" altLang="en-US"/>
              <a:t>慢</a:t>
            </a:r>
            <a:r>
              <a:rPr lang="en-US" altLang="zh-CN"/>
              <a:t>/</a:t>
            </a:r>
            <a:r>
              <a:rPr lang="zh-CN" altLang="en-US"/>
              <a:t>快干溶剂</a:t>
            </a:r>
            <a:r>
              <a:rPr lang="en-US" altLang="zh-CN"/>
              <a:t>) </a:t>
            </a:r>
            <a:r>
              <a:rPr lang="zh-CN" altLang="en-US"/>
              <a:t>用来优化涂料的流平，表面效果等</a:t>
            </a:r>
            <a:r>
              <a:rPr lang="en-US" altLang="zh-CN"/>
              <a:t>, </a:t>
            </a:r>
            <a:r>
              <a:rPr lang="en-US" altLang="zh-CN">
                <a:latin typeface="Arial" panose="020B0604020202020204" pitchFamily="34" charset="0"/>
              </a:rPr>
              <a:t>…</a:t>
            </a:r>
            <a:r>
              <a:rPr lang="en-US" altLang="zh-CN"/>
              <a:t> </a:t>
            </a:r>
            <a:endParaRPr lang="en-US" altLang="zh-CN"/>
          </a:p>
          <a:p>
            <a:pPr marL="342900" lvl="0" indent="-342900" eaLnBrk="1" hangingPunct="1">
              <a:lnSpc>
                <a:spcPct val="90000"/>
              </a:lnSpc>
              <a:buClr>
                <a:srgbClr val="000099"/>
              </a:buClr>
            </a:pPr>
            <a:endParaRPr lang="en-US" altLang="zh-CN"/>
          </a:p>
          <a:p>
            <a:pPr marL="342900" lvl="0" indent="-342900" eaLnBrk="1" hangingPunct="1">
              <a:lnSpc>
                <a:spcPct val="90000"/>
              </a:lnSpc>
              <a:buClr>
                <a:srgbClr val="000099"/>
              </a:buClr>
            </a:pPr>
            <a:endParaRPr lang="en-US" altLang="zh-CN"/>
          </a:p>
        </p:txBody>
      </p:sp>
      <p:graphicFrame>
        <p:nvGraphicFramePr>
          <p:cNvPr id="2328" name="Object 4"/>
          <p:cNvGraphicFramePr>
            <a:graphicFrameLocks noChangeAspect="1"/>
          </p:cNvGraphicFramePr>
          <p:nvPr/>
        </p:nvGraphicFramePr>
        <p:xfrm>
          <a:off x="3203575" y="1844675"/>
          <a:ext cx="5940425" cy="3721100"/>
        </p:xfrm>
        <a:graphic>
          <a:graphicData uri="http://schemas.openxmlformats.org/presentationml/2006/ole">
            <mc:AlternateContent xmlns:mc="http://schemas.openxmlformats.org/markup-compatibility/2006">
              <mc:Choice xmlns:v="urn:schemas-microsoft-com:vml" Requires="v">
                <p:oleObj spid="_x0000_s3076" name="" r:id="rId1" imgW="5562600" imgH="3457575" progId="Excel.Chart.8">
                  <p:embed/>
                </p:oleObj>
              </mc:Choice>
              <mc:Fallback>
                <p:oleObj name="" r:id="rId1" imgW="5562600" imgH="3457575" progId="Excel.Chart.8">
                  <p:embed/>
                  <p:pic>
                    <p:nvPicPr>
                      <p:cNvPr id="0" name="图片 3075"/>
                      <p:cNvPicPr/>
                      <p:nvPr/>
                    </p:nvPicPr>
                    <p:blipFill>
                      <a:blip r:embed="rId2"/>
                      <a:stretch>
                        <a:fillRect/>
                      </a:stretch>
                    </p:blipFill>
                    <p:spPr>
                      <a:xfrm>
                        <a:off x="3203575" y="1844675"/>
                        <a:ext cx="5940425" cy="3721100"/>
                      </a:xfrm>
                      <a:prstGeom prst="rect">
                        <a:avLst/>
                      </a:prstGeom>
                      <a:noFill/>
                      <a:ln w="38100">
                        <a:noFill/>
                        <a:miter/>
                      </a:ln>
                    </p:spPr>
                  </p:pic>
                </p:oleObj>
              </mc:Fallback>
            </mc:AlternateContent>
          </a:graphicData>
        </a:graphic>
      </p:graphicFrame>
      <p:cxnSp>
        <p:nvCxnSpPr>
          <p:cNvPr id="2329" name="Line 5"/>
          <p:cNvCxnSpPr/>
          <p:nvPr/>
        </p:nvCxnSpPr>
        <p:spPr>
          <a:xfrm flipH="1">
            <a:off x="3563938" y="5734050"/>
            <a:ext cx="4895850" cy="0"/>
          </a:xfrm>
          <a:prstGeom prst="line">
            <a:avLst/>
          </a:prstGeom>
          <a:ln w="38100" cap="flat" cmpd="sng">
            <a:solidFill>
              <a:srgbClr val="A50021"/>
            </a:solidFill>
            <a:prstDash val="solid"/>
            <a:headEnd type="none" w="med" len="med"/>
            <a:tailEnd type="triangle" w="med" len="med"/>
          </a:ln>
        </p:spPr>
      </p:cxnSp>
      <p:sp>
        <p:nvSpPr>
          <p:cNvPr id="2330" name="Text Box 6"/>
          <p:cNvSpPr/>
          <p:nvPr/>
        </p:nvSpPr>
        <p:spPr>
          <a:xfrm>
            <a:off x="5003800" y="5300663"/>
            <a:ext cx="2625725" cy="358775"/>
          </a:xfrm>
          <a:prstGeom prst="rect">
            <a:avLst/>
          </a:prstGeom>
          <a:noFill/>
          <a:ln w="9525">
            <a:noFill/>
          </a:ln>
        </p:spPr>
        <p:txBody>
          <a:bodyPr/>
          <a:p>
            <a:r>
              <a:rPr lang="zh-CN" altLang="en-US" sz="1800" b="1">
                <a:solidFill>
                  <a:srgbClr val="A50021"/>
                </a:solidFill>
                <a:latin typeface="Arial" panose="020B0604020202020204" pitchFamily="34" charset="0"/>
              </a:rPr>
              <a:t>挥发速率递增</a:t>
            </a:r>
            <a:endParaRPr lang="zh-CN" altLang="en-US" sz="1800" b="1">
              <a:solidFill>
                <a:srgbClr val="A50021"/>
              </a:solidFill>
              <a:latin typeface="Arial" panose="020B0604020202020204" pitchFamily="34" charset="0"/>
            </a:endParaRPr>
          </a:p>
        </p:txBody>
      </p:sp>
    </p:spTree>
  </p:cSld>
  <p:clrMapOvr>
    <a:masterClrMapping/>
  </p:clrMapOvr>
  <p:transition>
    <p:cu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33" name="Rectangle 2"/>
          <p:cNvSpPr/>
          <p:nvPr>
            <p:ph type="title" idx="4294967295"/>
          </p:nvPr>
        </p:nvSpPr>
        <p:spPr>
          <a:xfrm>
            <a:off x="0" y="476250"/>
            <a:ext cx="7772400" cy="554038"/>
          </a:xfrm>
          <a:ln/>
        </p:spPr>
        <p:txBody>
          <a:bodyPr wrap="square" lIns="91440" tIns="45720" rIns="91440" bIns="45720" anchor="ctr" anchorCtr="0"/>
          <a:p>
            <a:pPr eaLnBrk="1" hangingPunct="1"/>
            <a:r>
              <a:rPr lang="en-US" altLang="zh-CN"/>
              <a:t>G</a:t>
            </a:r>
            <a:r>
              <a:rPr lang="zh-CN" altLang="en-US"/>
              <a:t>引发剂</a:t>
            </a:r>
            <a:endParaRPr lang="zh-CN" altLang="en-US"/>
          </a:p>
        </p:txBody>
      </p:sp>
      <p:sp>
        <p:nvSpPr>
          <p:cNvPr id="2334" name="Rectangle 3"/>
          <p:cNvSpPr/>
          <p:nvPr>
            <p:ph type="body" idx="4294967295"/>
          </p:nvPr>
        </p:nvSpPr>
        <p:spPr>
          <a:xfrm>
            <a:off x="457200" y="1600200"/>
            <a:ext cx="8229600" cy="4525963"/>
          </a:xfrm>
          <a:prstGeom prst="rect">
            <a:avLst/>
          </a:prstGeom>
          <a:solidFill>
            <a:srgbClr val="FFFFFF"/>
          </a:solidFill>
          <a:ln w="9525" cap="flat" cmpd="sng">
            <a:solidFill>
              <a:srgbClr val="000000"/>
            </a:solidFill>
            <a:prstDash val="solid"/>
            <a:headEnd type="none" w="med" len="med"/>
            <a:tailEnd type="none" w="med" len="med"/>
          </a:ln>
        </p:spPr>
        <p:txBody>
          <a:bodyPr/>
          <a:p>
            <a:pPr eaLnBrk="1" hangingPunct="1">
              <a:buClr>
                <a:srgbClr val="000099"/>
              </a:buClr>
            </a:pPr>
            <a:r>
              <a:rPr lang="zh-CN" altLang="en-US" sz="2000" b="0">
                <a:latin typeface="宋体" panose="02010600030101010101" pitchFamily="2" charset="-122"/>
              </a:rPr>
              <a:t>针对颜料类型的吸收波长</a:t>
            </a:r>
            <a:endParaRPr lang="zh-CN" altLang="en-US" sz="2000" b="0">
              <a:latin typeface="宋体" panose="02010600030101010101" pitchFamily="2" charset="-122"/>
            </a:endParaRPr>
          </a:p>
          <a:p>
            <a:pPr eaLnBrk="1" hangingPunct="1">
              <a:buClr>
                <a:srgbClr val="000099"/>
              </a:buClr>
            </a:pPr>
            <a:endParaRPr lang="zh-CN" altLang="en-US" sz="2000" b="0">
              <a:latin typeface="宋体" panose="02010600030101010101" pitchFamily="2" charset="-122"/>
            </a:endParaRPr>
          </a:p>
          <a:p>
            <a:pPr eaLnBrk="1" hangingPunct="1">
              <a:buClr>
                <a:srgbClr val="000099"/>
              </a:buClr>
              <a:buNone/>
            </a:pPr>
            <a:r>
              <a:rPr lang="en-US" altLang="zh-CN" sz="2000">
                <a:latin typeface="宋体" panose="02010600030101010101" pitchFamily="2" charset="-122"/>
              </a:rPr>
              <a:t>1  </a:t>
            </a:r>
            <a:r>
              <a:rPr lang="zh-CN" altLang="en-US" sz="2000">
                <a:latin typeface="宋体" panose="02010600030101010101" pitchFamily="2" charset="-122"/>
              </a:rPr>
              <a:t>对</a:t>
            </a:r>
            <a:r>
              <a:rPr lang="en-US" altLang="zh-CN" sz="2000">
                <a:latin typeface="宋体" panose="02010600030101010101" pitchFamily="2" charset="-122"/>
              </a:rPr>
              <a:t>UV</a:t>
            </a:r>
            <a:r>
              <a:rPr lang="zh-CN" altLang="en-US" sz="2000">
                <a:latin typeface="宋体" panose="02010600030101010101" pitchFamily="2" charset="-122"/>
              </a:rPr>
              <a:t>吸收效率高，黄变性小；</a:t>
            </a:r>
            <a:endParaRPr lang="zh-CN" altLang="en-US" sz="2000">
              <a:latin typeface="宋体" panose="02010600030101010101" pitchFamily="2" charset="-122"/>
            </a:endParaRPr>
          </a:p>
          <a:p>
            <a:pPr eaLnBrk="1" hangingPunct="1">
              <a:buClr>
                <a:srgbClr val="000099"/>
              </a:buClr>
              <a:buNone/>
            </a:pPr>
            <a:r>
              <a:rPr lang="en-US" altLang="zh-CN" sz="2000">
                <a:latin typeface="宋体" panose="02010600030101010101" pitchFamily="2" charset="-122"/>
              </a:rPr>
              <a:t>2  </a:t>
            </a:r>
            <a:r>
              <a:rPr lang="zh-CN" altLang="en-US" sz="2000">
                <a:latin typeface="宋体" panose="02010600030101010101" pitchFamily="2" charset="-122"/>
              </a:rPr>
              <a:t>与主体树脂混溶性好，不迁移；</a:t>
            </a:r>
            <a:endParaRPr lang="zh-CN" altLang="en-US" sz="2000">
              <a:latin typeface="宋体" panose="02010600030101010101" pitchFamily="2" charset="-122"/>
            </a:endParaRPr>
          </a:p>
          <a:p>
            <a:pPr eaLnBrk="1" hangingPunct="1">
              <a:buClr>
                <a:srgbClr val="000099"/>
              </a:buClr>
              <a:buNone/>
            </a:pPr>
            <a:r>
              <a:rPr lang="en-US" altLang="zh-CN" sz="2000">
                <a:latin typeface="宋体" panose="02010600030101010101" pitchFamily="2" charset="-122"/>
              </a:rPr>
              <a:t>3  </a:t>
            </a:r>
            <a:r>
              <a:rPr lang="zh-CN" altLang="en-US" sz="2000">
                <a:latin typeface="宋体" panose="02010600030101010101" pitchFamily="2" charset="-122"/>
              </a:rPr>
              <a:t>性能稳定，不影响涂料的储存期；</a:t>
            </a:r>
            <a:endParaRPr lang="zh-CN" altLang="en-US" sz="2000">
              <a:latin typeface="宋体" panose="02010600030101010101" pitchFamily="2" charset="-122"/>
            </a:endParaRPr>
          </a:p>
          <a:p>
            <a:pPr eaLnBrk="1" hangingPunct="1">
              <a:buClr>
                <a:srgbClr val="000099"/>
              </a:buClr>
              <a:buNone/>
            </a:pPr>
            <a:r>
              <a:rPr lang="en-US" altLang="zh-CN" sz="2000">
                <a:latin typeface="宋体" panose="02010600030101010101" pitchFamily="2" charset="-122"/>
              </a:rPr>
              <a:t>4  </a:t>
            </a:r>
            <a:r>
              <a:rPr lang="zh-CN" altLang="en-US" sz="2000">
                <a:latin typeface="宋体" panose="02010600030101010101" pitchFamily="2" charset="-122"/>
              </a:rPr>
              <a:t>气味低，低毒性；</a:t>
            </a:r>
            <a:endParaRPr lang="zh-CN" altLang="en-US" sz="2000">
              <a:latin typeface="宋体" panose="02010600030101010101" pitchFamily="2" charset="-122"/>
            </a:endParaRPr>
          </a:p>
          <a:p>
            <a:pPr eaLnBrk="1" hangingPunct="1">
              <a:buClr>
                <a:srgbClr val="000099"/>
              </a:buClr>
              <a:buNone/>
            </a:pPr>
            <a:r>
              <a:rPr lang="en-US" altLang="zh-CN" sz="2000">
                <a:latin typeface="宋体" panose="02010600030101010101" pitchFamily="2" charset="-122"/>
              </a:rPr>
              <a:t>5  </a:t>
            </a:r>
            <a:r>
              <a:rPr lang="zh-CN" altLang="en-US" sz="2000">
                <a:latin typeface="宋体" panose="02010600030101010101" pitchFamily="2" charset="-122"/>
              </a:rPr>
              <a:t>光引发剂与颜染料吸收波长相互匹配，避免光谱吸收窗口叠加问题；</a:t>
            </a:r>
            <a:endParaRPr lang="zh-CN" altLang="en-US" sz="2000"/>
          </a:p>
          <a:p>
            <a:pPr eaLnBrk="1" hangingPunct="1">
              <a:buClr>
                <a:srgbClr val="000099"/>
              </a:buClr>
            </a:pPr>
            <a:endParaRPr lang="en-US" altLang="zh-CN"/>
          </a:p>
        </p:txBody>
      </p:sp>
    </p:spTree>
  </p:cSld>
  <p:clrMapOvr>
    <a:masterClrMapping/>
  </p:clrMapOvr>
  <p:transition>
    <p:cut/>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37" name="Rectangle 2"/>
          <p:cNvSpPr/>
          <p:nvPr>
            <p:ph type="title" idx="4294967295"/>
          </p:nvPr>
        </p:nvSpPr>
        <p:spPr>
          <a:xfrm>
            <a:off x="0" y="549275"/>
            <a:ext cx="7793038" cy="350838"/>
          </a:xfrm>
          <a:ln/>
        </p:spPr>
        <p:txBody>
          <a:bodyPr wrap="square" lIns="91440" tIns="45720" rIns="91440" bIns="45720" anchor="ctr" anchorCtr="0"/>
          <a:p>
            <a:pPr eaLnBrk="1" hangingPunct="1"/>
            <a:r>
              <a:rPr lang="en-US" altLang="zh-CN" sz="1900" b="0">
                <a:latin typeface="Times New Roman" panose="02020603050405020304" pitchFamily="18" charset="0"/>
              </a:rPr>
              <a:t>H</a:t>
            </a:r>
            <a:r>
              <a:rPr lang="zh-CN" altLang="en-US" sz="1900" b="0">
                <a:latin typeface="Times New Roman" panose="02020603050405020304" pitchFamily="18" charset="0"/>
              </a:rPr>
              <a:t>）助剂</a:t>
            </a:r>
            <a:endParaRPr lang="zh-CN" altLang="en-US" sz="1900" b="0">
              <a:latin typeface="Times New Roman" panose="02020603050405020304" pitchFamily="18" charset="0"/>
            </a:endParaRPr>
          </a:p>
        </p:txBody>
      </p:sp>
      <p:sp>
        <p:nvSpPr>
          <p:cNvPr id="2338" name="Rectangle 3"/>
          <p:cNvSpPr/>
          <p:nvPr>
            <p:ph type="body" idx="4294967295"/>
          </p:nvPr>
        </p:nvSpPr>
        <p:spPr>
          <a:xfrm>
            <a:off x="250825" y="1484313"/>
            <a:ext cx="8135938" cy="4270375"/>
          </a:xfrm>
          <a:prstGeom prst="rect">
            <a:avLst/>
          </a:prstGeom>
          <a:solidFill>
            <a:srgbClr val="FFFFFF"/>
          </a:solidFill>
          <a:ln w="9525" cap="flat" cmpd="sng">
            <a:solidFill>
              <a:srgbClr val="000000"/>
            </a:solidFill>
            <a:prstDash val="solid"/>
            <a:headEnd type="none" w="med" len="med"/>
            <a:tailEnd type="none" w="med" len="med"/>
          </a:ln>
        </p:spPr>
        <p:txBody>
          <a:bodyPr/>
          <a:p>
            <a:pPr marL="609600" indent="-609600" eaLnBrk="1" hangingPunct="1">
              <a:lnSpc>
                <a:spcPct val="90000"/>
              </a:lnSpc>
              <a:buClr>
                <a:srgbClr val="000099"/>
              </a:buClr>
              <a:buNone/>
            </a:pPr>
            <a:r>
              <a:rPr lang="zh-CN" altLang="en-US" sz="1800" b="0">
                <a:solidFill>
                  <a:srgbClr val="1B00BE"/>
                </a:solidFill>
              </a:rPr>
              <a:t>平衡和控制涂料的流平、润湿、消泡，改进分散性和防沉淀性，调整表面张力，以及其他表观性能的改进；</a:t>
            </a:r>
            <a:endParaRPr lang="zh-CN" altLang="en-US" sz="1800" b="0">
              <a:solidFill>
                <a:srgbClr val="1B00BE"/>
              </a:solidFill>
            </a:endParaRPr>
          </a:p>
          <a:p>
            <a:pPr marL="609600" indent="-609600" eaLnBrk="1" hangingPunct="1">
              <a:lnSpc>
                <a:spcPct val="90000"/>
              </a:lnSpc>
              <a:buClr>
                <a:srgbClr val="000099"/>
              </a:buClr>
              <a:buNone/>
            </a:pPr>
            <a:endParaRPr lang="zh-CN" altLang="en-US" sz="1800" b="0">
              <a:solidFill>
                <a:srgbClr val="1B00BE"/>
              </a:solidFill>
            </a:endParaRPr>
          </a:p>
          <a:p>
            <a:pPr marL="609600" indent="-609600" eaLnBrk="1" hangingPunct="1">
              <a:lnSpc>
                <a:spcPct val="90000"/>
              </a:lnSpc>
              <a:buClr>
                <a:srgbClr val="000099"/>
              </a:buClr>
            </a:pPr>
            <a:r>
              <a:rPr lang="zh-CN" altLang="en-US" sz="1500">
                <a:latin typeface="宋体" panose="02010600030101010101" pitchFamily="2" charset="-122"/>
              </a:rPr>
              <a:t>润湿性分散剂</a:t>
            </a:r>
            <a:r>
              <a:rPr lang="en-US" altLang="zh-CN" sz="1500">
                <a:latin typeface="宋体" panose="02010600030101010101" pitchFamily="2" charset="-122"/>
              </a:rPr>
              <a:t>-</a:t>
            </a:r>
            <a:r>
              <a:rPr lang="zh-CN" altLang="en-US" sz="1500">
                <a:latin typeface="宋体" panose="02010600030101010101" pitchFamily="2" charset="-122"/>
              </a:rPr>
              <a:t>对底材和颜填料的润湿性；</a:t>
            </a:r>
            <a:endParaRPr lang="zh-CN" altLang="en-US" sz="1500">
              <a:latin typeface="宋体" panose="02010600030101010101" pitchFamily="2" charset="-122"/>
            </a:endParaRPr>
          </a:p>
          <a:p>
            <a:pPr marL="609600" indent="-609600" eaLnBrk="1" hangingPunct="1">
              <a:lnSpc>
                <a:spcPct val="120000"/>
              </a:lnSpc>
              <a:spcBef>
                <a:spcPct val="40000"/>
              </a:spcBef>
              <a:buClr>
                <a:srgbClr val="000099"/>
              </a:buClr>
            </a:pPr>
            <a:r>
              <a:rPr lang="zh-CN" altLang="en-US" sz="1500">
                <a:latin typeface="宋体" panose="02010600030101010101" pitchFamily="2" charset="-122"/>
              </a:rPr>
              <a:t>流平剂</a:t>
            </a:r>
            <a:r>
              <a:rPr lang="en-US" altLang="zh-CN" sz="1500">
                <a:latin typeface="宋体" panose="02010600030101010101" pitchFamily="2" charset="-122"/>
              </a:rPr>
              <a:t>-</a:t>
            </a:r>
            <a:r>
              <a:rPr lang="zh-CN" altLang="en-US" sz="1500">
                <a:latin typeface="宋体" panose="02010600030101010101" pitchFamily="2" charset="-122"/>
              </a:rPr>
              <a:t>对长、短波流平的平衡性和重涂性影响；</a:t>
            </a:r>
            <a:endParaRPr lang="zh-CN" altLang="en-US" sz="1500">
              <a:latin typeface="宋体" panose="02010600030101010101" pitchFamily="2" charset="-122"/>
            </a:endParaRPr>
          </a:p>
          <a:p>
            <a:pPr marL="609600" indent="-609600" eaLnBrk="1" hangingPunct="1">
              <a:lnSpc>
                <a:spcPct val="120000"/>
              </a:lnSpc>
              <a:spcBef>
                <a:spcPct val="40000"/>
              </a:spcBef>
              <a:buClr>
                <a:srgbClr val="000099"/>
              </a:buClr>
            </a:pPr>
            <a:r>
              <a:rPr lang="zh-CN" altLang="en-US" sz="1500">
                <a:latin typeface="宋体" panose="02010600030101010101" pitchFamily="2" charset="-122"/>
              </a:rPr>
              <a:t>防泡剂</a:t>
            </a:r>
            <a:r>
              <a:rPr lang="en-US" altLang="zh-CN" sz="1500">
                <a:latin typeface="宋体" panose="02010600030101010101" pitchFamily="2" charset="-122"/>
              </a:rPr>
              <a:t>-</a:t>
            </a:r>
            <a:r>
              <a:rPr lang="zh-CN" altLang="en-US" sz="1500">
                <a:latin typeface="宋体" panose="02010600030101010101" pitchFamily="2" charset="-122"/>
              </a:rPr>
              <a:t>需要消泡力强、混溶性高；</a:t>
            </a:r>
            <a:endParaRPr lang="zh-CN" altLang="en-US" sz="1500">
              <a:latin typeface="宋体" panose="02010600030101010101" pitchFamily="2" charset="-122"/>
            </a:endParaRPr>
          </a:p>
          <a:p>
            <a:pPr marL="609600" indent="-609600" eaLnBrk="1" hangingPunct="1">
              <a:lnSpc>
                <a:spcPct val="120000"/>
              </a:lnSpc>
              <a:spcBef>
                <a:spcPct val="40000"/>
              </a:spcBef>
              <a:buClr>
                <a:srgbClr val="000099"/>
              </a:buClr>
            </a:pPr>
            <a:r>
              <a:rPr lang="zh-CN" altLang="en-US" sz="1500">
                <a:latin typeface="宋体" panose="02010600030101010101" pitchFamily="2" charset="-122"/>
              </a:rPr>
              <a:t>抗油剂</a:t>
            </a:r>
            <a:r>
              <a:rPr lang="en-US" altLang="zh-CN" sz="1500">
                <a:latin typeface="宋体" panose="02010600030101010101" pitchFamily="2" charset="-122"/>
              </a:rPr>
              <a:t>-</a:t>
            </a:r>
            <a:r>
              <a:rPr lang="zh-CN" altLang="en-US" sz="1500">
                <a:latin typeface="宋体" panose="02010600030101010101" pitchFamily="2" charset="-122"/>
              </a:rPr>
              <a:t>针对离型剂及油污染底材或体系；</a:t>
            </a:r>
            <a:endParaRPr lang="zh-CN" altLang="en-US" sz="1500">
              <a:latin typeface="宋体" panose="02010600030101010101" pitchFamily="2" charset="-122"/>
            </a:endParaRPr>
          </a:p>
          <a:p>
            <a:pPr marL="609600" indent="-609600" eaLnBrk="1" hangingPunct="1">
              <a:lnSpc>
                <a:spcPct val="120000"/>
              </a:lnSpc>
              <a:spcBef>
                <a:spcPct val="40000"/>
              </a:spcBef>
              <a:buClr>
                <a:srgbClr val="000099"/>
              </a:buClr>
            </a:pPr>
            <a:r>
              <a:rPr lang="zh-CN" altLang="en-US" sz="1500">
                <a:latin typeface="宋体" panose="02010600030101010101" pitchFamily="2" charset="-122"/>
              </a:rPr>
              <a:t>硅烷偶联剂</a:t>
            </a:r>
            <a:r>
              <a:rPr lang="en-US" altLang="zh-CN" sz="1500">
                <a:latin typeface="宋体" panose="02010600030101010101" pitchFamily="2" charset="-122"/>
              </a:rPr>
              <a:t>-</a:t>
            </a:r>
            <a:r>
              <a:rPr lang="zh-CN" altLang="en-US" sz="1500">
                <a:latin typeface="宋体" panose="02010600030101010101" pitchFamily="2" charset="-122"/>
              </a:rPr>
              <a:t>有机、无机之间的架桥；</a:t>
            </a:r>
            <a:endParaRPr lang="zh-CN" altLang="en-US" sz="1500">
              <a:latin typeface="宋体" panose="02010600030101010101" pitchFamily="2" charset="-122"/>
            </a:endParaRPr>
          </a:p>
          <a:p>
            <a:pPr marL="609600" indent="-609600" eaLnBrk="1" hangingPunct="1">
              <a:lnSpc>
                <a:spcPct val="120000"/>
              </a:lnSpc>
              <a:spcBef>
                <a:spcPct val="40000"/>
              </a:spcBef>
              <a:buClr>
                <a:srgbClr val="000099"/>
              </a:buClr>
            </a:pPr>
            <a:r>
              <a:rPr lang="zh-CN" altLang="en-US" sz="1500">
                <a:latin typeface="宋体" panose="02010600030101010101" pitchFamily="2" charset="-122"/>
              </a:rPr>
              <a:t>储存安定剂</a:t>
            </a:r>
            <a:r>
              <a:rPr lang="en-US" altLang="zh-CN" sz="1500">
                <a:latin typeface="宋体" panose="02010600030101010101" pitchFamily="2" charset="-122"/>
              </a:rPr>
              <a:t>-</a:t>
            </a:r>
            <a:r>
              <a:rPr lang="zh-CN" altLang="en-US" sz="1500">
                <a:latin typeface="宋体" panose="02010600030101010101" pitchFamily="2" charset="-122"/>
              </a:rPr>
              <a:t>稳定剂的使用有助于涂料的延长储存稳定性。</a:t>
            </a:r>
            <a:endParaRPr lang="zh-CN" altLang="en-US" sz="1500">
              <a:latin typeface="宋体" panose="02010600030101010101" pitchFamily="2" charset="-122"/>
            </a:endParaRPr>
          </a:p>
          <a:p>
            <a:pPr marL="609600" indent="-609600" eaLnBrk="1" hangingPunct="1">
              <a:lnSpc>
                <a:spcPct val="120000"/>
              </a:lnSpc>
              <a:spcBef>
                <a:spcPct val="40000"/>
              </a:spcBef>
              <a:buClr>
                <a:srgbClr val="000099"/>
              </a:buClr>
              <a:buNone/>
            </a:pPr>
            <a:r>
              <a:rPr lang="zh-CN" altLang="en-US" sz="1500">
                <a:latin typeface="宋体" panose="02010600030101010101" pitchFamily="2" charset="-122"/>
              </a:rPr>
              <a:t>     </a:t>
            </a:r>
            <a:endParaRPr lang="zh-CN" altLang="en-US" sz="1500">
              <a:latin typeface="宋体" panose="02010600030101010101" pitchFamily="2" charset="-122"/>
            </a:endParaRPr>
          </a:p>
        </p:txBody>
      </p:sp>
    </p:spTree>
  </p:cSld>
  <p:clrMapOvr>
    <a:masterClrMapping/>
  </p:clrMapOvr>
  <p:transition>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41" name="Rectangle 2"/>
          <p:cNvSpPr/>
          <p:nvPr>
            <p:ph type="title" idx="4294967295"/>
          </p:nvPr>
        </p:nvSpPr>
        <p:spPr>
          <a:xfrm>
            <a:off x="0" y="692150"/>
            <a:ext cx="7793038" cy="215900"/>
          </a:xfrm>
          <a:ln/>
        </p:spPr>
        <p:txBody>
          <a:bodyPr wrap="square" lIns="91440" tIns="45720" rIns="91440" bIns="45720" anchor="ctr" anchorCtr="0"/>
          <a:p>
            <a:pPr eaLnBrk="1" hangingPunct="1"/>
            <a:r>
              <a:rPr lang="en-US" altLang="zh-CN" sz="1900" b="0">
                <a:latin typeface="宋体" panose="02010600030101010101" pitchFamily="2" charset="-122"/>
              </a:rPr>
              <a:t>I</a:t>
            </a:r>
            <a:r>
              <a:rPr lang="zh-CN" altLang="en-US" sz="1900" b="0">
                <a:latin typeface="宋体" panose="02010600030101010101" pitchFamily="2" charset="-122"/>
              </a:rPr>
              <a:t>）染料水</a:t>
            </a:r>
            <a:endParaRPr lang="zh-CN" altLang="en-US" sz="1900" b="0"/>
          </a:p>
        </p:txBody>
      </p:sp>
      <p:sp>
        <p:nvSpPr>
          <p:cNvPr id="2342" name="Rectangle 3"/>
          <p:cNvSpPr/>
          <p:nvPr>
            <p:ph type="body" idx="4294967295"/>
          </p:nvPr>
        </p:nvSpPr>
        <p:spPr>
          <a:xfrm>
            <a:off x="468313" y="1628775"/>
            <a:ext cx="7704137" cy="4495800"/>
          </a:xfrm>
          <a:prstGeom prst="rect">
            <a:avLst/>
          </a:prstGeom>
          <a:solidFill>
            <a:srgbClr val="FFFFFF"/>
          </a:solidFill>
          <a:ln w="9525" cap="flat" cmpd="sng">
            <a:solidFill>
              <a:srgbClr val="000000"/>
            </a:solidFill>
            <a:prstDash val="solid"/>
            <a:headEnd type="none" w="med" len="med"/>
            <a:tailEnd type="none" w="med" len="med"/>
          </a:ln>
        </p:spPr>
        <p:txBody>
          <a:bodyPr/>
          <a:p>
            <a:pPr marL="609600" indent="-609600" eaLnBrk="1" hangingPunct="1">
              <a:lnSpc>
                <a:spcPct val="120000"/>
              </a:lnSpc>
              <a:buClr>
                <a:srgbClr val="000099"/>
              </a:buClr>
              <a:buNone/>
            </a:pPr>
            <a:r>
              <a:rPr lang="zh-CN" altLang="en-US" sz="1800" b="0">
                <a:latin typeface="Times New Roman" panose="02020603050405020304" pitchFamily="18" charset="0"/>
              </a:rPr>
              <a:t>颜染料的选择要点：</a:t>
            </a:r>
            <a:endParaRPr lang="zh-CN" altLang="en-US" sz="1800" b="0">
              <a:latin typeface="Times New Roman" panose="02020603050405020304" pitchFamily="18" charset="0"/>
            </a:endParaRPr>
          </a:p>
          <a:p>
            <a:pPr marL="609600" indent="-609600" eaLnBrk="1" hangingPunct="1">
              <a:lnSpc>
                <a:spcPct val="120000"/>
              </a:lnSpc>
              <a:buClr>
                <a:srgbClr val="000099"/>
              </a:buClr>
              <a:buNone/>
            </a:pPr>
            <a:r>
              <a:rPr lang="zh-CN" altLang="en-US" sz="1800" b="0">
                <a:latin typeface="Times New Roman" panose="02020603050405020304" pitchFamily="18" charset="0"/>
              </a:rPr>
              <a:t>  </a:t>
            </a:r>
            <a:r>
              <a:rPr lang="en-US" altLang="zh-CN" sz="1800" b="0">
                <a:latin typeface="Times New Roman" panose="02020603050405020304" pitchFamily="18" charset="0"/>
              </a:rPr>
              <a:t>1.</a:t>
            </a:r>
            <a:r>
              <a:rPr lang="zh-CN" altLang="en-US" sz="1800" b="0">
                <a:latin typeface="Times New Roman" panose="02020603050405020304" pitchFamily="18" charset="0"/>
              </a:rPr>
              <a:t>透明度高，着色力强，混溶性好，不能影响涂料的储存期限；</a:t>
            </a:r>
            <a:endParaRPr lang="zh-CN" altLang="en-US" sz="1800" b="0">
              <a:latin typeface="Times New Roman" panose="02020603050405020304" pitchFamily="18" charset="0"/>
            </a:endParaRPr>
          </a:p>
          <a:p>
            <a:pPr marL="609600" indent="-609600" eaLnBrk="1" hangingPunct="1">
              <a:lnSpc>
                <a:spcPct val="120000"/>
              </a:lnSpc>
              <a:buClr>
                <a:srgbClr val="000099"/>
              </a:buClr>
              <a:buNone/>
            </a:pPr>
            <a:r>
              <a:rPr lang="zh-CN" altLang="en-US" sz="1800" b="0">
                <a:latin typeface="Times New Roman" panose="02020603050405020304" pitchFamily="18" charset="0"/>
              </a:rPr>
              <a:t>  </a:t>
            </a:r>
            <a:r>
              <a:rPr lang="en-US" altLang="zh-CN" sz="1800" b="0">
                <a:latin typeface="Times New Roman" panose="02020603050405020304" pitchFamily="18" charset="0"/>
              </a:rPr>
              <a:t>2.</a:t>
            </a:r>
            <a:r>
              <a:rPr lang="zh-CN" altLang="en-US" sz="1800" b="0">
                <a:latin typeface="Times New Roman" panose="02020603050405020304" pitchFamily="18" charset="0"/>
              </a:rPr>
              <a:t>色泽鲜艳度高，紫外光吸收小或易匹配引发剂，有优良的分散润湿性和流动度；</a:t>
            </a:r>
            <a:endParaRPr lang="zh-CN" altLang="en-US" sz="1800" b="0">
              <a:latin typeface="Times New Roman" panose="02020603050405020304" pitchFamily="18" charset="0"/>
            </a:endParaRPr>
          </a:p>
          <a:p>
            <a:pPr marL="609600" indent="-609600" eaLnBrk="1" hangingPunct="1">
              <a:lnSpc>
                <a:spcPct val="120000"/>
              </a:lnSpc>
              <a:buClr>
                <a:srgbClr val="000099"/>
              </a:buClr>
              <a:buNone/>
            </a:pPr>
            <a:r>
              <a:rPr lang="zh-CN" altLang="en-US" sz="1800" b="0">
                <a:latin typeface="Times New Roman" panose="02020603050405020304" pitchFamily="18" charset="0"/>
              </a:rPr>
              <a:t>  </a:t>
            </a:r>
            <a:r>
              <a:rPr lang="en-US" altLang="zh-CN" sz="1800" b="0">
                <a:latin typeface="Times New Roman" panose="02020603050405020304" pitchFamily="18" charset="0"/>
              </a:rPr>
              <a:t>3.</a:t>
            </a:r>
            <a:r>
              <a:rPr lang="zh-CN" altLang="en-US" sz="1800" b="0">
                <a:latin typeface="Times New Roman" panose="02020603050405020304" pitchFamily="18" charset="0"/>
              </a:rPr>
              <a:t>耐侯性好，光稳定性好，抗迁移型好；</a:t>
            </a:r>
            <a:endParaRPr lang="zh-CN" altLang="en-US" sz="1800" b="0">
              <a:latin typeface="Times New Roman" panose="02020603050405020304" pitchFamily="18" charset="0"/>
            </a:endParaRPr>
          </a:p>
          <a:p>
            <a:pPr marL="609600" indent="-609600" eaLnBrk="1" hangingPunct="1">
              <a:lnSpc>
                <a:spcPct val="120000"/>
              </a:lnSpc>
              <a:buClr>
                <a:srgbClr val="000099"/>
              </a:buClr>
              <a:buNone/>
            </a:pPr>
            <a:r>
              <a:rPr lang="zh-CN" altLang="en-US" sz="1800" b="0">
                <a:latin typeface="Times New Roman" panose="02020603050405020304" pitchFamily="18" charset="0"/>
              </a:rPr>
              <a:t>  </a:t>
            </a:r>
            <a:r>
              <a:rPr lang="en-US" altLang="zh-CN" sz="1800" b="0">
                <a:latin typeface="Times New Roman" panose="02020603050405020304" pitchFamily="18" charset="0"/>
              </a:rPr>
              <a:t>4. </a:t>
            </a:r>
            <a:r>
              <a:rPr lang="zh-CN" altLang="en-US" sz="1800" b="0">
                <a:latin typeface="Times New Roman" panose="02020603050405020304" pitchFamily="18" charset="0"/>
              </a:rPr>
              <a:t>无毒，无重金属，无游离金属离子；</a:t>
            </a:r>
            <a:endParaRPr lang="zh-CN" altLang="en-US" sz="1800" b="0">
              <a:latin typeface="Times New Roman" panose="02020603050405020304" pitchFamily="18" charset="0"/>
            </a:endParaRPr>
          </a:p>
          <a:p>
            <a:pPr marL="609600" indent="-609600" eaLnBrk="1" hangingPunct="1">
              <a:lnSpc>
                <a:spcPct val="120000"/>
              </a:lnSpc>
              <a:buClr>
                <a:srgbClr val="000099"/>
              </a:buClr>
              <a:buNone/>
            </a:pPr>
            <a:r>
              <a:rPr lang="zh-CN" altLang="en-US" sz="1800" b="0">
                <a:latin typeface="Times New Roman" panose="02020603050405020304" pitchFamily="18" charset="0"/>
              </a:rPr>
              <a:t>  </a:t>
            </a:r>
            <a:r>
              <a:rPr lang="en-US" altLang="zh-CN" sz="1800" b="0">
                <a:latin typeface="Times New Roman" panose="02020603050405020304" pitchFamily="18" charset="0"/>
              </a:rPr>
              <a:t>5. </a:t>
            </a:r>
            <a:r>
              <a:rPr lang="zh-CN" altLang="en-US" sz="1800" b="0">
                <a:latin typeface="Times New Roman" panose="02020603050405020304" pitchFamily="18" charset="0"/>
              </a:rPr>
              <a:t>常用类型：溶剂溶解型染料（色精）、溶剂溶解型颜料（纳米级），</a:t>
            </a:r>
            <a:r>
              <a:rPr lang="en-US" altLang="zh-CN" sz="1800" b="0">
                <a:latin typeface="Times New Roman" panose="02020603050405020304" pitchFamily="18" charset="0"/>
              </a:rPr>
              <a:t>UV</a:t>
            </a:r>
            <a:r>
              <a:rPr lang="zh-CN" altLang="en-US" sz="1800" b="0">
                <a:latin typeface="Times New Roman" panose="02020603050405020304" pitchFamily="18" charset="0"/>
              </a:rPr>
              <a:t>研磨型色浆（颜料）、溶剂溶解型色片；</a:t>
            </a:r>
            <a:endParaRPr lang="zh-CN" altLang="en-US" sz="1800" b="0">
              <a:latin typeface="Times New Roman" panose="02020603050405020304" pitchFamily="18" charset="0"/>
            </a:endParaRPr>
          </a:p>
        </p:txBody>
      </p:sp>
    </p:spTree>
  </p:cSld>
  <p:clrMapOvr>
    <a:masterClrMapping/>
  </p:clrMapOvr>
  <p:transition>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068" name="Rectangle 2"/>
          <p:cNvSpPr/>
          <p:nvPr>
            <p:ph type="title" idx="4294967295"/>
          </p:nvPr>
        </p:nvSpPr>
        <p:spPr>
          <a:xfrm>
            <a:off x="0" y="404813"/>
            <a:ext cx="7772400" cy="581025"/>
          </a:xfrm>
          <a:ln/>
        </p:spPr>
        <p:txBody>
          <a:bodyPr wrap="square" lIns="91440" tIns="45720" rIns="91440" bIns="45720" anchor="ctr" anchorCtr="0"/>
          <a:p>
            <a:pPr eaLnBrk="1" hangingPunct="1"/>
            <a:r>
              <a:rPr lang="en-US" altLang="zh-CN" sz="1900"/>
              <a:t> UV</a:t>
            </a:r>
            <a:r>
              <a:rPr lang="zh-CN" altLang="en-US" sz="1900"/>
              <a:t>塑胶基材的总体描述</a:t>
            </a:r>
            <a:r>
              <a:rPr lang="en-US" altLang="zh-CN" sz="1500"/>
              <a:t>--</a:t>
            </a:r>
            <a:r>
              <a:rPr lang="zh-CN" altLang="en-US" sz="1500"/>
              <a:t>最常用的塑料</a:t>
            </a:r>
            <a:endParaRPr lang="zh-CN" altLang="en-US" sz="1500"/>
          </a:p>
        </p:txBody>
      </p:sp>
      <p:graphicFrame>
        <p:nvGraphicFramePr>
          <p:cNvPr id="2069" name="表格 2068"/>
          <p:cNvGraphicFramePr/>
          <p:nvPr/>
        </p:nvGraphicFramePr>
        <p:xfrm>
          <a:off x="468313" y="1412875"/>
          <a:ext cx="7966075" cy="4316413"/>
        </p:xfrm>
        <a:graphic>
          <a:graphicData uri="http://schemas.openxmlformats.org/drawingml/2006/table">
            <a:tbl>
              <a:tblPr/>
              <a:tblGrid>
                <a:gridCol w="3127375"/>
                <a:gridCol w="4838700"/>
              </a:tblGrid>
              <a:tr h="352425">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zh-CN" altLang="en-US" sz="1600" b="1" i="1" u="sng">
                          <a:solidFill>
                            <a:srgbClr val="00219C"/>
                          </a:solidFill>
                          <a:latin typeface="Tahoma" panose="020B0604030504040204" pitchFamily="34" charset="0"/>
                        </a:rPr>
                        <a:t>塑料</a:t>
                      </a:r>
                      <a:endParaRPr lang="zh-CN" altLang="en-US" sz="1600" b="1" i="1" u="sng">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zh-CN" altLang="en-US" sz="1600" b="1" i="1" u="sng">
                          <a:solidFill>
                            <a:srgbClr val="00219C"/>
                          </a:solidFill>
                          <a:latin typeface="Tahoma" panose="020B0604030504040204" pitchFamily="34" charset="0"/>
                        </a:rPr>
                        <a:t>应用</a:t>
                      </a:r>
                      <a:endParaRPr lang="zh-CN" altLang="en-US" sz="1600" b="1" i="1" u="sng">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628650">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PVC </a:t>
                      </a:r>
                      <a:r>
                        <a:rPr lang="zh-CN" altLang="en-US" sz="1200" b="1">
                          <a:solidFill>
                            <a:srgbClr val="00219C"/>
                          </a:solidFill>
                          <a:latin typeface="Tahoma" panose="020B0604030504040204" pitchFamily="34" charset="0"/>
                        </a:rPr>
                        <a:t>聚氯乙烯</a:t>
                      </a:r>
                      <a:endParaRPr lang="zh-CN" altLang="en-US"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硬质</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扣板</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包装材料</a:t>
                      </a:r>
                      <a:endParaRPr lang="zh-CN" altLang="en-US" sz="1600" b="1">
                        <a:solidFill>
                          <a:srgbClr val="00219C"/>
                        </a:solidFill>
                        <a:latin typeface="Tahoma" panose="020B0604030504040204" pitchFamily="34" charset="0"/>
                      </a:endParaRPr>
                    </a:p>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软质</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地板</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标签</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箱包</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34963">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PS </a:t>
                      </a:r>
                      <a:r>
                        <a:rPr lang="zh-CN" altLang="en-US" sz="1200" b="1">
                          <a:solidFill>
                            <a:srgbClr val="00219C"/>
                          </a:solidFill>
                          <a:latin typeface="Tahoma" panose="020B0604030504040204" pitchFamily="34" charset="0"/>
                        </a:rPr>
                        <a:t>聚苯乙烯</a:t>
                      </a:r>
                      <a:endParaRPr lang="zh-CN" altLang="en-US"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家用电器外壳</a:t>
                      </a:r>
                      <a:endParaRPr lang="zh-CN" altLang="en-US"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34962">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Polyester</a:t>
                      </a:r>
                      <a:r>
                        <a:rPr lang="zh-CN" altLang="en-US" sz="1600" b="1">
                          <a:solidFill>
                            <a:srgbClr val="00219C"/>
                          </a:solidFill>
                          <a:latin typeface="Tahoma" panose="020B0604030504040204" pitchFamily="34" charset="0"/>
                        </a:rPr>
                        <a:t>聚酯</a:t>
                      </a:r>
                      <a:endParaRPr lang="zh-CN" altLang="en-US"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柔顺性好</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装饰目的应用</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层压金属箔</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82588">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PET </a:t>
                      </a:r>
                      <a:r>
                        <a:rPr lang="zh-CN" altLang="en-US" sz="1200" b="1">
                          <a:solidFill>
                            <a:srgbClr val="00219C"/>
                          </a:solidFill>
                          <a:latin typeface="Tahoma" panose="020B0604030504040204" pitchFamily="34" charset="0"/>
                        </a:rPr>
                        <a:t>聚对苯二甲酸乙二醇酯</a:t>
                      </a:r>
                      <a:endParaRPr lang="zh-CN" altLang="en-US"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包装</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瓶子</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显示屏</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34962">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PE </a:t>
                      </a:r>
                      <a:r>
                        <a:rPr lang="zh-CN" altLang="en-US" sz="1200" b="1">
                          <a:solidFill>
                            <a:srgbClr val="00219C"/>
                          </a:solidFill>
                          <a:latin typeface="Tahoma" panose="020B0604030504040204" pitchFamily="34" charset="0"/>
                        </a:rPr>
                        <a:t>聚乙烯</a:t>
                      </a:r>
                      <a:endParaRPr lang="zh-CN" altLang="en-US" sz="16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包装</a:t>
                      </a:r>
                      <a:r>
                        <a:rPr lang="en-US" altLang="zh-CN" sz="1600" b="1">
                          <a:solidFill>
                            <a:srgbClr val="00219C"/>
                          </a:solidFill>
                          <a:latin typeface="Tahoma" panose="020B0604030504040204" pitchFamily="34" charset="0"/>
                        </a:rPr>
                        <a:t>,</a:t>
                      </a:r>
                      <a:r>
                        <a:rPr lang="zh-CN" altLang="en-US" sz="1600" b="1">
                          <a:solidFill>
                            <a:srgbClr val="00219C"/>
                          </a:solidFill>
                          <a:latin typeface="Tahoma" panose="020B0604030504040204" pitchFamily="34" charset="0"/>
                        </a:rPr>
                        <a:t>瓶身</a:t>
                      </a:r>
                      <a:r>
                        <a:rPr lang="en-US" altLang="zh-CN" sz="1600" b="1">
                          <a:solidFill>
                            <a:srgbClr val="00219C"/>
                          </a:solidFill>
                          <a:latin typeface="Tahoma" panose="020B0604030504040204" pitchFamily="34" charset="0"/>
                        </a:rPr>
                        <a:t>, </a:t>
                      </a:r>
                      <a:r>
                        <a:rPr lang="en-US" altLang="zh-CN" sz="1600" b="1">
                          <a:solidFill>
                            <a:srgbClr val="00219C"/>
                          </a:solidFill>
                          <a:latin typeface="Helvetica" charset="0"/>
                        </a:rPr>
                        <a:t>…</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处理</a:t>
                      </a:r>
                      <a:r>
                        <a:rPr lang="en-US" altLang="zh-CN" sz="1600" b="1">
                          <a:solidFill>
                            <a:srgbClr val="00219C"/>
                          </a:solidFill>
                          <a:latin typeface="Tahoma" panose="020B0604030504040204" pitchFamily="34" charset="0"/>
                        </a:rPr>
                        <a:t>/</a:t>
                      </a:r>
                      <a:r>
                        <a:rPr lang="zh-CN" altLang="en-US" sz="1600" b="1">
                          <a:solidFill>
                            <a:srgbClr val="00219C"/>
                          </a:solidFill>
                          <a:latin typeface="Tahoma" panose="020B0604030504040204" pitchFamily="34" charset="0"/>
                        </a:rPr>
                        <a:t>未处理</a:t>
                      </a:r>
                      <a:endParaRPr lang="zh-CN" altLang="en-US"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34963">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PP</a:t>
                      </a:r>
                      <a:r>
                        <a:rPr lang="zh-CN" altLang="en-US" sz="1600" b="1">
                          <a:solidFill>
                            <a:srgbClr val="00219C"/>
                          </a:solidFill>
                          <a:latin typeface="Tahoma" panose="020B0604030504040204" pitchFamily="34" charset="0"/>
                        </a:rPr>
                        <a:t>聚丙烯</a:t>
                      </a:r>
                      <a:r>
                        <a:rPr lang="zh-CN" altLang="en-US" sz="1200" b="1">
                          <a:solidFill>
                            <a:srgbClr val="00219C"/>
                          </a:solidFill>
                          <a:latin typeface="Tahoma" panose="020B0604030504040204" pitchFamily="34" charset="0"/>
                        </a:rPr>
                        <a:t> </a:t>
                      </a:r>
                      <a:endParaRPr lang="zh-CN" altLang="en-US"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化妆品</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包装材料</a:t>
                      </a:r>
                      <a:endParaRPr lang="zh-CN" altLang="en-US"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36550">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ABS </a:t>
                      </a:r>
                      <a:r>
                        <a:rPr lang="zh-CN" altLang="en-US" sz="1200" b="1">
                          <a:solidFill>
                            <a:srgbClr val="00219C"/>
                          </a:solidFill>
                          <a:latin typeface="Tahoma" panose="020B0604030504040204" pitchFamily="34" charset="0"/>
                        </a:rPr>
                        <a:t>丙烯氰</a:t>
                      </a:r>
                      <a:r>
                        <a:rPr lang="en-US" altLang="zh-CN" sz="1200" b="1">
                          <a:solidFill>
                            <a:srgbClr val="00219C"/>
                          </a:solidFill>
                          <a:latin typeface="Tahoma" panose="020B0604030504040204" pitchFamily="34" charset="0"/>
                        </a:rPr>
                        <a:t>-</a:t>
                      </a:r>
                      <a:r>
                        <a:rPr lang="zh-CN" altLang="en-US" sz="1200" b="1">
                          <a:solidFill>
                            <a:srgbClr val="00219C"/>
                          </a:solidFill>
                          <a:latin typeface="Tahoma" panose="020B0604030504040204" pitchFamily="34" charset="0"/>
                        </a:rPr>
                        <a:t>丁二烯</a:t>
                      </a:r>
                      <a:r>
                        <a:rPr lang="en-US" altLang="zh-CN" sz="1200" b="1">
                          <a:solidFill>
                            <a:srgbClr val="00219C"/>
                          </a:solidFill>
                          <a:latin typeface="Tahoma" panose="020B0604030504040204" pitchFamily="34" charset="0"/>
                        </a:rPr>
                        <a:t>-</a:t>
                      </a:r>
                      <a:r>
                        <a:rPr lang="zh-CN" altLang="en-US" sz="1200" b="1">
                          <a:solidFill>
                            <a:srgbClr val="00219C"/>
                          </a:solidFill>
                          <a:latin typeface="Tahoma" panose="020B0604030504040204" pitchFamily="34" charset="0"/>
                        </a:rPr>
                        <a:t>苯乙烯共聚物</a:t>
                      </a:r>
                      <a:endParaRPr lang="zh-CN" altLang="en-US"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汽车</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铸造</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手机机身</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化妆品 </a:t>
                      </a:r>
                      <a:endParaRPr lang="zh-CN" altLang="en-US"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87350">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增强</a:t>
                      </a:r>
                      <a:r>
                        <a:rPr lang="en-US" altLang="zh-CN" sz="1600" b="1">
                          <a:solidFill>
                            <a:srgbClr val="00219C"/>
                          </a:solidFill>
                          <a:latin typeface="Tahoma" panose="020B0604030504040204" pitchFamily="34" charset="0"/>
                        </a:rPr>
                        <a:t>SMC </a:t>
                      </a:r>
                      <a:endParaRPr lang="en-US" altLang="zh-CN"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汽车</a:t>
                      </a:r>
                      <a:r>
                        <a:rPr lang="en-US" altLang="zh-CN" sz="1600" b="1">
                          <a:solidFill>
                            <a:srgbClr val="00219C"/>
                          </a:solidFill>
                          <a:latin typeface="Tahoma" panose="020B0604030504040204" pitchFamily="34" charset="0"/>
                        </a:rPr>
                        <a:t>, </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34962">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PC </a:t>
                      </a:r>
                      <a:r>
                        <a:rPr lang="zh-CN" altLang="en-US" sz="1200" b="1">
                          <a:solidFill>
                            <a:srgbClr val="00219C"/>
                          </a:solidFill>
                          <a:latin typeface="Tahoma" panose="020B0604030504040204" pitchFamily="34" charset="0"/>
                        </a:rPr>
                        <a:t>聚碳酸酯</a:t>
                      </a:r>
                      <a:endParaRPr lang="zh-CN" altLang="en-US"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镜片</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覆盖物</a:t>
                      </a:r>
                      <a:r>
                        <a:rPr lang="en-US" altLang="zh-CN" sz="1600" b="1">
                          <a:solidFill>
                            <a:srgbClr val="00219C"/>
                          </a:solidFill>
                          <a:latin typeface="Tahoma" panose="020B0604030504040204" pitchFamily="34" charset="0"/>
                        </a:rPr>
                        <a:t>, CD/DVD</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554038">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PMMA </a:t>
                      </a:r>
                      <a:r>
                        <a:rPr lang="en-US" altLang="zh-CN" sz="1200" b="1">
                          <a:solidFill>
                            <a:srgbClr val="00219C"/>
                          </a:solidFill>
                          <a:latin typeface="Tahoma" panose="020B0604030504040204" pitchFamily="34" charset="0"/>
                        </a:rPr>
                        <a:t>Poly Methyl MethAcrylate </a:t>
                      </a:r>
                      <a:endParaRPr lang="en-US" altLang="zh-CN" sz="1200" b="1">
                        <a:solidFill>
                          <a:srgbClr val="00219C"/>
                        </a:solidFill>
                        <a:latin typeface="Tahoma" panose="020B0604030504040204" pitchFamily="34" charset="0"/>
                      </a:endParaRPr>
                    </a:p>
                    <a:p>
                      <a:pPr marL="0" lvl="0" indent="0" algn="ctr" eaLnBrk="1" latinLnBrk="0" hangingPunct="1">
                        <a:spcBef>
                          <a:spcPct val="20000"/>
                        </a:spcBef>
                        <a:buClr>
                          <a:schemeClr val="bg1"/>
                        </a:buClr>
                        <a:buFont typeface="Wingdings" panose="05000000000000000000" pitchFamily="2" charset="2"/>
                        <a:buNone/>
                      </a:pPr>
                      <a:r>
                        <a:rPr lang="en-US" altLang="zh-CN" sz="1200" b="1">
                          <a:solidFill>
                            <a:srgbClr val="00219C"/>
                          </a:solidFill>
                          <a:latin typeface="Tahoma" panose="020B0604030504040204" pitchFamily="34" charset="0"/>
                        </a:rPr>
                        <a:t>or Plexiglass</a:t>
                      </a:r>
                      <a:endParaRPr lang="en-US" altLang="zh-CN"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镜片</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透明介质</a:t>
                      </a:r>
                      <a:r>
                        <a:rPr lang="en-US" altLang="zh-CN" sz="1600" b="1">
                          <a:solidFill>
                            <a:srgbClr val="00219C"/>
                          </a:solidFill>
                          <a:latin typeface="Tahoma" panose="020B0604030504040204" pitchFamily="34" charset="0"/>
                        </a:rPr>
                        <a:t>, </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45" name="Rectangle 2"/>
          <p:cNvSpPr/>
          <p:nvPr>
            <p:ph type="title" idx="4294967295"/>
          </p:nvPr>
        </p:nvSpPr>
        <p:spPr>
          <a:xfrm>
            <a:off x="0" y="549275"/>
            <a:ext cx="6196013" cy="438150"/>
          </a:xfrm>
          <a:ln/>
        </p:spPr>
        <p:txBody>
          <a:bodyPr wrap="square" lIns="91440" tIns="45720" rIns="91440" bIns="45720" anchor="ctr" anchorCtr="0"/>
          <a:p>
            <a:pPr eaLnBrk="1" hangingPunct="1"/>
            <a:r>
              <a:rPr lang="en-US" altLang="zh-CN" sz="2000">
                <a:solidFill>
                  <a:srgbClr val="3333FF"/>
                </a:solidFill>
                <a:latin typeface="Times New Roman" panose="02020603050405020304" pitchFamily="18" charset="0"/>
              </a:rPr>
              <a:t>UV</a:t>
            </a:r>
            <a:r>
              <a:rPr lang="zh-CN" altLang="en-US" sz="2000">
                <a:solidFill>
                  <a:srgbClr val="3333FF"/>
                </a:solidFill>
                <a:latin typeface="Times New Roman" panose="02020603050405020304" pitchFamily="18" charset="0"/>
              </a:rPr>
              <a:t>真空电镀底漆配方设计方案</a:t>
            </a:r>
            <a:endParaRPr lang="zh-CN" altLang="en-US" sz="2000">
              <a:solidFill>
                <a:srgbClr val="3333FF"/>
              </a:solidFill>
              <a:latin typeface="Times New Roman" panose="02020603050405020304" pitchFamily="18" charset="0"/>
            </a:endParaRPr>
          </a:p>
        </p:txBody>
      </p:sp>
      <p:sp>
        <p:nvSpPr>
          <p:cNvPr id="2346" name="Rectangle 3"/>
          <p:cNvSpPr/>
          <p:nvPr>
            <p:ph type="body" idx="4294967295"/>
          </p:nvPr>
        </p:nvSpPr>
        <p:spPr>
          <a:xfrm>
            <a:off x="611188" y="1270000"/>
            <a:ext cx="7632700" cy="4824413"/>
          </a:xfrm>
          <a:prstGeom prst="rect">
            <a:avLst/>
          </a:prstGeom>
          <a:noFill/>
          <a:ln w="9525">
            <a:noFill/>
          </a:ln>
        </p:spPr>
        <p:txBody>
          <a:bodyPr/>
          <a:p>
            <a:pPr defTabSz="914400" eaLnBrk="1" hangingPunct="1">
              <a:lnSpc>
                <a:spcPct val="110000"/>
              </a:lnSpc>
              <a:spcBef>
                <a:spcPct val="50000"/>
              </a:spcBef>
              <a:buClr>
                <a:srgbClr val="000099"/>
              </a:buClr>
              <a:tabLst>
                <a:tab pos="2781300" algn="l"/>
                <a:tab pos="2867025" algn="l"/>
                <a:tab pos="2962275" algn="l"/>
              </a:tabLst>
            </a:pPr>
            <a:r>
              <a:rPr lang="en-US" altLang="zh-CN" sz="1600" b="0">
                <a:solidFill>
                  <a:srgbClr val="1B00BE"/>
                </a:solidFill>
                <a:latin typeface="宋体" panose="02010600030101010101" pitchFamily="2" charset="-122"/>
              </a:rPr>
              <a:t>4.5</a:t>
            </a:r>
            <a:r>
              <a:rPr lang="zh-CN" altLang="en-US" sz="1600" b="0">
                <a:solidFill>
                  <a:srgbClr val="1B00BE"/>
                </a:solidFill>
                <a:latin typeface="宋体" panose="02010600030101010101" pitchFamily="2" charset="-122"/>
              </a:rPr>
              <a:t>官能</a:t>
            </a:r>
            <a:r>
              <a:rPr lang="en-US" altLang="zh-CN" sz="1600" b="0">
                <a:solidFill>
                  <a:srgbClr val="1B00BE"/>
                </a:solidFill>
                <a:latin typeface="宋体" panose="02010600030101010101" pitchFamily="2" charset="-122"/>
              </a:rPr>
              <a:t>EA</a:t>
            </a:r>
            <a:r>
              <a:rPr lang="zh-CN" altLang="en-US" sz="1600" b="0">
                <a:solidFill>
                  <a:srgbClr val="1B00BE"/>
                </a:solidFill>
                <a:latin typeface="宋体" panose="02010600030101010101" pitchFamily="2" charset="-122"/>
              </a:rPr>
              <a:t>：        赋予涂层强度和抗性；      </a:t>
            </a:r>
            <a:endParaRPr lang="zh-CN" altLang="en-US" sz="1600" b="0">
              <a:solidFill>
                <a:srgbClr val="1B00BE"/>
              </a:solidFill>
              <a:latin typeface="宋体" panose="02010600030101010101" pitchFamily="2" charset="-122"/>
            </a:endParaRPr>
          </a:p>
          <a:p>
            <a:pPr defTabSz="914400" eaLnBrk="1" hangingPunct="1">
              <a:lnSpc>
                <a:spcPct val="110000"/>
              </a:lnSpc>
              <a:spcBef>
                <a:spcPct val="50000"/>
              </a:spcBef>
              <a:buClr>
                <a:srgbClr val="000099"/>
              </a:buClr>
              <a:tabLst>
                <a:tab pos="2781300" algn="l"/>
                <a:tab pos="2867025" algn="l"/>
                <a:tab pos="2962275" algn="l"/>
              </a:tabLst>
            </a:pPr>
            <a:r>
              <a:rPr lang="en-US" altLang="zh-CN" sz="1600" b="0">
                <a:solidFill>
                  <a:srgbClr val="1B00BE"/>
                </a:solidFill>
                <a:latin typeface="宋体" panose="02010600030101010101" pitchFamily="2" charset="-122"/>
              </a:rPr>
              <a:t>2-3</a:t>
            </a:r>
            <a:r>
              <a:rPr lang="zh-CN" altLang="en-US" sz="1600" b="0">
                <a:solidFill>
                  <a:srgbClr val="1B00BE"/>
                </a:solidFill>
                <a:latin typeface="宋体" panose="02010600030101010101" pitchFamily="2" charset="-122"/>
              </a:rPr>
              <a:t>官能</a:t>
            </a:r>
            <a:r>
              <a:rPr lang="en-US" altLang="zh-CN" sz="1600" b="0">
                <a:solidFill>
                  <a:srgbClr val="1B00BE"/>
                </a:solidFill>
                <a:latin typeface="宋体" panose="02010600030101010101" pitchFamily="2" charset="-122"/>
              </a:rPr>
              <a:t>PUA</a:t>
            </a:r>
            <a:r>
              <a:rPr lang="zh-CN" altLang="en-US" sz="1600" b="0">
                <a:solidFill>
                  <a:srgbClr val="1B00BE"/>
                </a:solidFill>
                <a:latin typeface="宋体" panose="02010600030101010101" pitchFamily="2" charset="-122"/>
              </a:rPr>
              <a:t>：       赋予涂层基本物性，韧性和拉伸率 ；</a:t>
            </a:r>
            <a:endParaRPr lang="zh-CN" altLang="en-US" sz="1600" b="0">
              <a:solidFill>
                <a:srgbClr val="1B00BE"/>
              </a:solidFill>
              <a:latin typeface="宋体" panose="02010600030101010101" pitchFamily="2" charset="-122"/>
            </a:endParaRPr>
          </a:p>
          <a:p>
            <a:pPr defTabSz="914400" eaLnBrk="1" hangingPunct="1">
              <a:lnSpc>
                <a:spcPct val="110000"/>
              </a:lnSpc>
              <a:spcBef>
                <a:spcPct val="50000"/>
              </a:spcBef>
              <a:buClr>
                <a:srgbClr val="000099"/>
              </a:buClr>
              <a:tabLst>
                <a:tab pos="2781300" algn="l"/>
                <a:tab pos="2867025" algn="l"/>
                <a:tab pos="2962275" algn="l"/>
              </a:tabLst>
            </a:pPr>
            <a:r>
              <a:rPr lang="zh-CN" altLang="en-US" sz="1600" b="0">
                <a:solidFill>
                  <a:srgbClr val="1B00BE"/>
                </a:solidFill>
                <a:latin typeface="宋体" panose="02010600030101010101" pitchFamily="2" charset="-122"/>
              </a:rPr>
              <a:t>改性树脂：         针对不同基材改善附着；</a:t>
            </a:r>
            <a:endParaRPr lang="zh-CN" altLang="en-US" sz="1600" b="0">
              <a:solidFill>
                <a:srgbClr val="1B00BE"/>
              </a:solidFill>
              <a:latin typeface="宋体" panose="02010600030101010101" pitchFamily="2" charset="-122"/>
            </a:endParaRPr>
          </a:p>
          <a:p>
            <a:pPr defTabSz="914400" eaLnBrk="1" hangingPunct="1">
              <a:lnSpc>
                <a:spcPct val="110000"/>
              </a:lnSpc>
              <a:spcBef>
                <a:spcPct val="50000"/>
              </a:spcBef>
              <a:buClr>
                <a:srgbClr val="000099"/>
              </a:buClr>
              <a:tabLst>
                <a:tab pos="2781300" algn="l"/>
                <a:tab pos="2867025" algn="l"/>
                <a:tab pos="2962275" algn="l"/>
              </a:tabLst>
            </a:pPr>
            <a:r>
              <a:rPr lang="en-US" altLang="zh-CN" sz="1600" b="0">
                <a:solidFill>
                  <a:srgbClr val="1B00BE"/>
                </a:solidFill>
                <a:latin typeface="宋体" panose="02010600030101010101" pitchFamily="2" charset="-122"/>
              </a:rPr>
              <a:t>3</a:t>
            </a:r>
            <a:r>
              <a:rPr lang="zh-CN" altLang="en-US" sz="1600" b="0">
                <a:solidFill>
                  <a:srgbClr val="1B00BE"/>
                </a:solidFill>
                <a:latin typeface="宋体" panose="02010600030101010101" pitchFamily="2" charset="-122"/>
              </a:rPr>
              <a:t>官能单体：        调节固化速率和增加交联点；</a:t>
            </a:r>
            <a:endParaRPr lang="zh-CN" altLang="en-US" sz="1600" b="0">
              <a:solidFill>
                <a:srgbClr val="1B00BE"/>
              </a:solidFill>
              <a:latin typeface="宋体" panose="02010600030101010101" pitchFamily="2" charset="-122"/>
            </a:endParaRPr>
          </a:p>
          <a:p>
            <a:pPr defTabSz="914400" eaLnBrk="1" hangingPunct="1">
              <a:lnSpc>
                <a:spcPct val="110000"/>
              </a:lnSpc>
              <a:spcBef>
                <a:spcPct val="50000"/>
              </a:spcBef>
              <a:buClr>
                <a:srgbClr val="000099"/>
              </a:buClr>
              <a:tabLst>
                <a:tab pos="2781300" algn="l"/>
                <a:tab pos="2867025" algn="l"/>
                <a:tab pos="2962275" algn="l"/>
              </a:tabLst>
            </a:pPr>
            <a:r>
              <a:rPr lang="en-US" altLang="zh-CN" sz="1600" b="0">
                <a:solidFill>
                  <a:srgbClr val="1B00BE"/>
                </a:solidFill>
                <a:latin typeface="宋体" panose="02010600030101010101" pitchFamily="2" charset="-122"/>
              </a:rPr>
              <a:t>1-2</a:t>
            </a:r>
            <a:r>
              <a:rPr lang="zh-CN" altLang="en-US" sz="1600" b="0">
                <a:solidFill>
                  <a:srgbClr val="1B00BE"/>
                </a:solidFill>
                <a:latin typeface="宋体" panose="02010600030101010101" pitchFamily="2" charset="-122"/>
              </a:rPr>
              <a:t>官能单体：      降低粘度、提高附着力和双键转化率</a:t>
            </a:r>
            <a:endParaRPr lang="zh-CN" altLang="en-US" sz="1600" b="0">
              <a:solidFill>
                <a:srgbClr val="1B00BE"/>
              </a:solidFill>
              <a:latin typeface="宋体" panose="02010600030101010101" pitchFamily="2" charset="-122"/>
            </a:endParaRPr>
          </a:p>
          <a:p>
            <a:pPr defTabSz="914400" eaLnBrk="1" hangingPunct="1">
              <a:lnSpc>
                <a:spcPct val="110000"/>
              </a:lnSpc>
              <a:spcBef>
                <a:spcPct val="50000"/>
              </a:spcBef>
              <a:buClr>
                <a:srgbClr val="000099"/>
              </a:buClr>
              <a:tabLst>
                <a:tab pos="2781300" algn="l"/>
                <a:tab pos="2867025" algn="l"/>
                <a:tab pos="2962275" algn="l"/>
              </a:tabLst>
            </a:pPr>
            <a:r>
              <a:rPr lang="zh-CN" altLang="en-US" sz="1600" b="0">
                <a:solidFill>
                  <a:srgbClr val="1B00BE"/>
                </a:solidFill>
                <a:latin typeface="宋体" panose="02010600030101010101" pitchFamily="2" charset="-122"/>
              </a:rPr>
              <a:t>引发剂：           提供引发聚合的自由基</a:t>
            </a:r>
            <a:endParaRPr lang="zh-CN" altLang="en-US" sz="1600" b="0">
              <a:solidFill>
                <a:srgbClr val="1B00BE"/>
              </a:solidFill>
              <a:latin typeface="宋体" panose="02010600030101010101" pitchFamily="2" charset="-122"/>
            </a:endParaRPr>
          </a:p>
          <a:p>
            <a:pPr defTabSz="914400" eaLnBrk="1" hangingPunct="1">
              <a:lnSpc>
                <a:spcPct val="110000"/>
              </a:lnSpc>
              <a:spcBef>
                <a:spcPct val="50000"/>
              </a:spcBef>
              <a:buClr>
                <a:srgbClr val="000099"/>
              </a:buClr>
              <a:tabLst>
                <a:tab pos="2781300" algn="l"/>
                <a:tab pos="2867025" algn="l"/>
                <a:tab pos="2962275" algn="l"/>
              </a:tabLst>
            </a:pPr>
            <a:r>
              <a:rPr lang="zh-CN" altLang="en-US" sz="1600" b="0">
                <a:solidFill>
                  <a:srgbClr val="1B00BE"/>
                </a:solidFill>
                <a:latin typeface="宋体" panose="02010600030101010101" pitchFamily="2" charset="-122"/>
              </a:rPr>
              <a:t>添加剂：           调整表面效果和其它特殊性能</a:t>
            </a:r>
            <a:endParaRPr lang="zh-CN" altLang="en-US" sz="1600" b="0">
              <a:solidFill>
                <a:srgbClr val="1B00BE"/>
              </a:solidFill>
              <a:latin typeface="宋体" panose="02010600030101010101" pitchFamily="2" charset="-122"/>
            </a:endParaRPr>
          </a:p>
          <a:p>
            <a:pPr defTabSz="914400" eaLnBrk="1" hangingPunct="1">
              <a:lnSpc>
                <a:spcPct val="110000"/>
              </a:lnSpc>
              <a:spcBef>
                <a:spcPct val="50000"/>
              </a:spcBef>
              <a:buClr>
                <a:srgbClr val="000099"/>
              </a:buClr>
              <a:tabLst>
                <a:tab pos="2781300" algn="l"/>
                <a:tab pos="2867025" algn="l"/>
                <a:tab pos="2962275" algn="l"/>
              </a:tabLst>
            </a:pPr>
            <a:r>
              <a:rPr lang="zh-CN" altLang="en-US" sz="1600" b="0">
                <a:solidFill>
                  <a:srgbClr val="1B00BE"/>
                </a:solidFill>
                <a:latin typeface="宋体" panose="02010600030101010101" pitchFamily="2" charset="-122"/>
              </a:rPr>
              <a:t>溶剂：             降低粘度和改善涂装润湿性</a:t>
            </a:r>
            <a:r>
              <a:rPr lang="zh-CN" altLang="en-US" sz="1600">
                <a:solidFill>
                  <a:srgbClr val="1B00BE"/>
                </a:solidFill>
                <a:latin typeface="宋体" panose="02010600030101010101" pitchFamily="2" charset="-122"/>
              </a:rPr>
              <a:t>       </a:t>
            </a:r>
            <a:endParaRPr lang="zh-CN" altLang="en-US" sz="1600">
              <a:solidFill>
                <a:srgbClr val="1B00BE"/>
              </a:solidFill>
              <a:latin typeface="宋体" panose="02010600030101010101" pitchFamily="2" charset="-122"/>
            </a:endParaRPr>
          </a:p>
          <a:p>
            <a:pPr defTabSz="914400" eaLnBrk="1" hangingPunct="1">
              <a:lnSpc>
                <a:spcPct val="110000"/>
              </a:lnSpc>
              <a:spcBef>
                <a:spcPct val="50000"/>
              </a:spcBef>
              <a:buClr>
                <a:srgbClr val="000099"/>
              </a:buClr>
              <a:buNone/>
              <a:tabLst>
                <a:tab pos="2781300" algn="l"/>
                <a:tab pos="2867025" algn="l"/>
                <a:tab pos="2962275" algn="l"/>
              </a:tabLst>
            </a:pPr>
            <a:endParaRPr lang="en-US" altLang="zh-CN" sz="1600">
              <a:solidFill>
                <a:srgbClr val="1B00BE"/>
              </a:solidFill>
              <a:latin typeface="宋体" panose="02010600030101010101" pitchFamily="2" charset="-122"/>
            </a:endParaRPr>
          </a:p>
        </p:txBody>
      </p:sp>
    </p:spTree>
  </p:cSld>
  <p:clrMapOvr>
    <a:masterClrMapping/>
  </p:clrMapOvr>
  <p:transition>
    <p:cut/>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49" name="Rectangle 2"/>
          <p:cNvSpPr/>
          <p:nvPr>
            <p:ph type="title" idx="4294967295"/>
          </p:nvPr>
        </p:nvSpPr>
        <p:spPr>
          <a:xfrm>
            <a:off x="0" y="476250"/>
            <a:ext cx="6080125" cy="476250"/>
          </a:xfrm>
          <a:ln/>
        </p:spPr>
        <p:txBody>
          <a:bodyPr wrap="square" lIns="91440" tIns="45720" rIns="91440" bIns="45720" anchor="ctr" anchorCtr="0"/>
          <a:p>
            <a:pPr eaLnBrk="1" hangingPunct="1"/>
            <a:r>
              <a:rPr lang="en-US" altLang="zh-CN" sz="2000">
                <a:solidFill>
                  <a:srgbClr val="3333FF"/>
                </a:solidFill>
                <a:latin typeface="Times New Roman" panose="02020603050405020304" pitchFamily="18" charset="0"/>
              </a:rPr>
              <a:t>UV</a:t>
            </a:r>
            <a:r>
              <a:rPr lang="zh-CN" altLang="en-US" sz="2000">
                <a:solidFill>
                  <a:srgbClr val="3333FF"/>
                </a:solidFill>
                <a:latin typeface="Times New Roman" panose="02020603050405020304" pitchFamily="18" charset="0"/>
              </a:rPr>
              <a:t>真空电镀面漆配方设计方案</a:t>
            </a:r>
            <a:endParaRPr lang="zh-CN" altLang="en-US" sz="2000">
              <a:solidFill>
                <a:srgbClr val="3333FF"/>
              </a:solidFill>
              <a:latin typeface="Times New Roman" panose="02020603050405020304" pitchFamily="18" charset="0"/>
            </a:endParaRPr>
          </a:p>
        </p:txBody>
      </p:sp>
      <p:sp>
        <p:nvSpPr>
          <p:cNvPr id="2350" name="Rectangle 3"/>
          <p:cNvSpPr/>
          <p:nvPr>
            <p:ph type="body" idx="4294967295"/>
          </p:nvPr>
        </p:nvSpPr>
        <p:spPr>
          <a:xfrm>
            <a:off x="468313" y="1341438"/>
            <a:ext cx="7993062" cy="4859337"/>
          </a:xfrm>
          <a:prstGeom prst="rect">
            <a:avLst/>
          </a:prstGeom>
          <a:solidFill>
            <a:srgbClr val="FFFFFF"/>
          </a:solidFill>
          <a:ln w="9525" cap="flat" cmpd="sng">
            <a:solidFill>
              <a:srgbClr val="000000"/>
            </a:solidFill>
            <a:prstDash val="solid"/>
            <a:headEnd type="none" w="med" len="med"/>
            <a:tailEnd type="none" w="med" len="med"/>
          </a:ln>
        </p:spPr>
        <p:txBody>
          <a:bodyPr/>
          <a:p>
            <a:pPr eaLnBrk="1" hangingPunct="1">
              <a:lnSpc>
                <a:spcPct val="110000"/>
              </a:lnSpc>
              <a:spcBef>
                <a:spcPct val="50000"/>
              </a:spcBef>
              <a:buClr>
                <a:srgbClr val="000099"/>
              </a:buClr>
            </a:pPr>
            <a:r>
              <a:rPr lang="en-US" altLang="zh-CN" sz="1600" b="0">
                <a:solidFill>
                  <a:srgbClr val="1B00BE"/>
                </a:solidFill>
                <a:latin typeface="宋体" panose="02010600030101010101" pitchFamily="2" charset="-122"/>
              </a:rPr>
              <a:t>8-9</a:t>
            </a:r>
            <a:r>
              <a:rPr lang="zh-CN" altLang="en-US" sz="1600" b="0">
                <a:solidFill>
                  <a:srgbClr val="1B00BE"/>
                </a:solidFill>
                <a:latin typeface="宋体" panose="02010600030101010101" pitchFamily="2" charset="-122"/>
              </a:rPr>
              <a:t>官能</a:t>
            </a:r>
            <a:r>
              <a:rPr lang="en-US" altLang="zh-CN" sz="1600" b="0">
                <a:solidFill>
                  <a:srgbClr val="1B00BE"/>
                </a:solidFill>
                <a:latin typeface="宋体" panose="02010600030101010101" pitchFamily="2" charset="-122"/>
              </a:rPr>
              <a:t>PUA</a:t>
            </a:r>
            <a:r>
              <a:rPr lang="zh-CN" altLang="en-US" sz="1600" b="0">
                <a:solidFill>
                  <a:srgbClr val="1B00BE"/>
                </a:solidFill>
                <a:latin typeface="宋体" panose="02010600030101010101" pitchFamily="2" charset="-122"/>
              </a:rPr>
              <a:t>：    赋予涂层的主要物理化学性能，硬而韧；</a:t>
            </a:r>
            <a:endParaRPr lang="zh-CN" altLang="en-US" sz="1600" b="0">
              <a:solidFill>
                <a:srgbClr val="1B00BE"/>
              </a:solidFill>
              <a:latin typeface="宋体" panose="02010600030101010101" pitchFamily="2" charset="-122"/>
            </a:endParaRPr>
          </a:p>
          <a:p>
            <a:pPr eaLnBrk="1" hangingPunct="1">
              <a:lnSpc>
                <a:spcPct val="110000"/>
              </a:lnSpc>
              <a:spcBef>
                <a:spcPct val="50000"/>
              </a:spcBef>
              <a:buClr>
                <a:srgbClr val="000099"/>
              </a:buClr>
            </a:pPr>
            <a:r>
              <a:rPr lang="zh-CN" altLang="en-US" sz="1600" b="0">
                <a:solidFill>
                  <a:srgbClr val="1B00BE"/>
                </a:solidFill>
                <a:latin typeface="宋体" panose="02010600030101010101" pitchFamily="2" charset="-122"/>
              </a:rPr>
              <a:t>三官能</a:t>
            </a:r>
            <a:r>
              <a:rPr lang="en-US" altLang="zh-CN" sz="1600" b="0">
                <a:solidFill>
                  <a:srgbClr val="1B00BE"/>
                </a:solidFill>
                <a:latin typeface="宋体" panose="02010600030101010101" pitchFamily="2" charset="-122"/>
              </a:rPr>
              <a:t>PUA</a:t>
            </a:r>
            <a:r>
              <a:rPr lang="zh-CN" altLang="en-US" sz="1600" b="0">
                <a:solidFill>
                  <a:srgbClr val="1B00BE"/>
                </a:solidFill>
                <a:latin typeface="宋体" panose="02010600030101010101" pitchFamily="2" charset="-122"/>
              </a:rPr>
              <a:t>：     收缩率和增加柔韧性调控；</a:t>
            </a:r>
            <a:endParaRPr lang="zh-CN" altLang="en-US" sz="1600" b="0">
              <a:solidFill>
                <a:srgbClr val="1B00BE"/>
              </a:solidFill>
              <a:latin typeface="宋体" panose="02010600030101010101" pitchFamily="2" charset="-122"/>
            </a:endParaRPr>
          </a:p>
          <a:p>
            <a:pPr eaLnBrk="1" hangingPunct="1">
              <a:lnSpc>
                <a:spcPct val="110000"/>
              </a:lnSpc>
              <a:spcBef>
                <a:spcPct val="50000"/>
              </a:spcBef>
              <a:buClr>
                <a:srgbClr val="000099"/>
              </a:buClr>
            </a:pPr>
            <a:r>
              <a:rPr lang="zh-CN" altLang="en-US" sz="1600" b="0">
                <a:solidFill>
                  <a:srgbClr val="1B00BE"/>
                </a:solidFill>
                <a:latin typeface="宋体" panose="02010600030101010101" pitchFamily="2" charset="-122"/>
              </a:rPr>
              <a:t>大分子树脂：    改善施工性；</a:t>
            </a:r>
            <a:endParaRPr lang="zh-CN" altLang="en-US" sz="1600" b="0">
              <a:solidFill>
                <a:srgbClr val="1B00BE"/>
              </a:solidFill>
              <a:latin typeface="宋体" panose="02010600030101010101" pitchFamily="2" charset="-122"/>
            </a:endParaRPr>
          </a:p>
          <a:p>
            <a:pPr eaLnBrk="1" hangingPunct="1">
              <a:lnSpc>
                <a:spcPct val="110000"/>
              </a:lnSpc>
              <a:spcBef>
                <a:spcPct val="50000"/>
              </a:spcBef>
              <a:buClr>
                <a:srgbClr val="000099"/>
              </a:buClr>
            </a:pPr>
            <a:r>
              <a:rPr lang="en-US" altLang="zh-CN" sz="1600" b="0">
                <a:solidFill>
                  <a:srgbClr val="1B00BE"/>
                </a:solidFill>
                <a:latin typeface="宋体" panose="02010600030101010101" pitchFamily="2" charset="-122"/>
              </a:rPr>
              <a:t>4-6</a:t>
            </a:r>
            <a:r>
              <a:rPr lang="zh-CN" altLang="en-US" sz="1600" b="0">
                <a:solidFill>
                  <a:srgbClr val="1B00BE"/>
                </a:solidFill>
                <a:latin typeface="宋体" panose="02010600030101010101" pitchFamily="2" charset="-122"/>
              </a:rPr>
              <a:t>官能</a:t>
            </a:r>
            <a:r>
              <a:rPr lang="en-US" altLang="zh-CN" sz="1600" b="0">
                <a:solidFill>
                  <a:srgbClr val="1B00BE"/>
                </a:solidFill>
                <a:latin typeface="宋体" panose="02010600030101010101" pitchFamily="2" charset="-122"/>
              </a:rPr>
              <a:t>PESA</a:t>
            </a:r>
            <a:r>
              <a:rPr lang="zh-CN" altLang="en-US" sz="1600" b="0">
                <a:solidFill>
                  <a:srgbClr val="1B00BE"/>
                </a:solidFill>
                <a:latin typeface="宋体" panose="02010600030101010101" pitchFamily="2" charset="-122"/>
              </a:rPr>
              <a:t>：   平衡</a:t>
            </a:r>
            <a:r>
              <a:rPr lang="en-US" altLang="zh-CN" sz="1600" b="0">
                <a:solidFill>
                  <a:srgbClr val="1B00BE"/>
                </a:solidFill>
                <a:latin typeface="宋体" panose="02010600030101010101" pitchFamily="2" charset="-122"/>
              </a:rPr>
              <a:t>UV</a:t>
            </a:r>
            <a:r>
              <a:rPr lang="zh-CN" altLang="en-US" sz="1600" b="0">
                <a:solidFill>
                  <a:srgbClr val="1B00BE"/>
                </a:solidFill>
                <a:latin typeface="宋体" panose="02010600030101010101" pitchFamily="2" charset="-122"/>
              </a:rPr>
              <a:t>固化速率，提高交联度</a:t>
            </a:r>
            <a:endParaRPr lang="zh-CN" altLang="en-US" sz="1600" b="0">
              <a:solidFill>
                <a:srgbClr val="1B00BE"/>
              </a:solidFill>
              <a:latin typeface="宋体" panose="02010600030101010101" pitchFamily="2" charset="-122"/>
            </a:endParaRPr>
          </a:p>
          <a:p>
            <a:pPr eaLnBrk="1" hangingPunct="1">
              <a:lnSpc>
                <a:spcPct val="110000"/>
              </a:lnSpc>
              <a:spcBef>
                <a:spcPct val="50000"/>
              </a:spcBef>
              <a:buClr>
                <a:srgbClr val="000099"/>
              </a:buClr>
            </a:pPr>
            <a:r>
              <a:rPr lang="en-US" altLang="zh-CN" sz="1600" b="0">
                <a:solidFill>
                  <a:srgbClr val="1B00BE"/>
                </a:solidFill>
                <a:latin typeface="宋体" panose="02010600030101010101" pitchFamily="2" charset="-122"/>
              </a:rPr>
              <a:t>2-3</a:t>
            </a:r>
            <a:r>
              <a:rPr lang="zh-CN" altLang="en-US" sz="1600" b="0">
                <a:solidFill>
                  <a:srgbClr val="1B00BE"/>
                </a:solidFill>
                <a:latin typeface="宋体" panose="02010600030101010101" pitchFamily="2" charset="-122"/>
              </a:rPr>
              <a:t>官能单体：   降低粘度和提高转化率</a:t>
            </a:r>
            <a:endParaRPr lang="zh-CN" altLang="en-US" sz="1600" b="0">
              <a:solidFill>
                <a:srgbClr val="1B00BE"/>
              </a:solidFill>
              <a:latin typeface="宋体" panose="02010600030101010101" pitchFamily="2" charset="-122"/>
            </a:endParaRPr>
          </a:p>
          <a:p>
            <a:pPr eaLnBrk="1" hangingPunct="1">
              <a:lnSpc>
                <a:spcPct val="110000"/>
              </a:lnSpc>
              <a:spcBef>
                <a:spcPct val="50000"/>
              </a:spcBef>
              <a:buClr>
                <a:srgbClr val="000099"/>
              </a:buClr>
            </a:pPr>
            <a:r>
              <a:rPr lang="zh-CN" altLang="en-US" sz="1600" b="0">
                <a:solidFill>
                  <a:srgbClr val="1B00BE"/>
                </a:solidFill>
                <a:latin typeface="宋体" panose="02010600030101010101" pitchFamily="2" charset="-122"/>
              </a:rPr>
              <a:t>特殊单体：      改善附着力</a:t>
            </a:r>
            <a:endParaRPr lang="zh-CN" altLang="en-US" sz="1600" b="0">
              <a:solidFill>
                <a:srgbClr val="1B00BE"/>
              </a:solidFill>
              <a:latin typeface="宋体" panose="02010600030101010101" pitchFamily="2" charset="-122"/>
            </a:endParaRPr>
          </a:p>
          <a:p>
            <a:pPr eaLnBrk="1" hangingPunct="1">
              <a:lnSpc>
                <a:spcPct val="110000"/>
              </a:lnSpc>
              <a:spcBef>
                <a:spcPct val="50000"/>
              </a:spcBef>
              <a:buClr>
                <a:srgbClr val="000099"/>
              </a:buClr>
            </a:pPr>
            <a:r>
              <a:rPr lang="zh-CN" altLang="en-US" sz="1600" b="0">
                <a:solidFill>
                  <a:srgbClr val="1B00BE"/>
                </a:solidFill>
                <a:latin typeface="宋体" panose="02010600030101010101" pitchFamily="2" charset="-122"/>
              </a:rPr>
              <a:t>引发剂：        提供引发聚合的自由基</a:t>
            </a:r>
            <a:endParaRPr lang="zh-CN" altLang="en-US" sz="1600" b="0">
              <a:solidFill>
                <a:srgbClr val="1B00BE"/>
              </a:solidFill>
              <a:latin typeface="宋体" panose="02010600030101010101" pitchFamily="2" charset="-122"/>
            </a:endParaRPr>
          </a:p>
          <a:p>
            <a:pPr eaLnBrk="1" hangingPunct="1">
              <a:lnSpc>
                <a:spcPct val="110000"/>
              </a:lnSpc>
              <a:spcBef>
                <a:spcPct val="50000"/>
              </a:spcBef>
              <a:buClr>
                <a:srgbClr val="000099"/>
              </a:buClr>
            </a:pPr>
            <a:r>
              <a:rPr lang="zh-CN" altLang="en-US" sz="1600" b="0">
                <a:solidFill>
                  <a:srgbClr val="1B00BE"/>
                </a:solidFill>
                <a:latin typeface="宋体" panose="02010600030101010101" pitchFamily="2" charset="-122"/>
              </a:rPr>
              <a:t>助剂：          改善表面效果</a:t>
            </a:r>
            <a:endParaRPr lang="zh-CN" altLang="en-US" sz="1600" b="0">
              <a:solidFill>
                <a:srgbClr val="1B00BE"/>
              </a:solidFill>
              <a:latin typeface="宋体" panose="02010600030101010101" pitchFamily="2" charset="-122"/>
            </a:endParaRPr>
          </a:p>
          <a:p>
            <a:pPr eaLnBrk="1" hangingPunct="1">
              <a:lnSpc>
                <a:spcPct val="110000"/>
              </a:lnSpc>
              <a:spcBef>
                <a:spcPct val="50000"/>
              </a:spcBef>
              <a:buClr>
                <a:srgbClr val="000099"/>
              </a:buClr>
            </a:pPr>
            <a:r>
              <a:rPr lang="zh-CN" altLang="en-US" sz="1600" b="0">
                <a:solidFill>
                  <a:srgbClr val="1B00BE"/>
                </a:solidFill>
                <a:latin typeface="宋体" panose="02010600030101010101" pitchFamily="2" charset="-122"/>
              </a:rPr>
              <a:t>溶剂：          降低粘度和提高涂装润湿能力</a:t>
            </a:r>
            <a:endParaRPr lang="zh-CN" altLang="en-US" sz="1600" b="0">
              <a:solidFill>
                <a:srgbClr val="1B00BE"/>
              </a:solidFill>
              <a:latin typeface="宋体" panose="02010600030101010101" pitchFamily="2" charset="-122"/>
            </a:endParaRPr>
          </a:p>
          <a:p>
            <a:pPr eaLnBrk="1" hangingPunct="1">
              <a:lnSpc>
                <a:spcPct val="110000"/>
              </a:lnSpc>
              <a:spcBef>
                <a:spcPct val="50000"/>
              </a:spcBef>
              <a:buClr>
                <a:srgbClr val="000099"/>
              </a:buClr>
            </a:pPr>
            <a:endParaRPr lang="zh-CN" altLang="en-US" sz="1600" b="0">
              <a:solidFill>
                <a:srgbClr val="1B00BE"/>
              </a:solidFill>
              <a:latin typeface="宋体" panose="02010600030101010101" pitchFamily="2" charset="-122"/>
            </a:endParaRPr>
          </a:p>
          <a:p>
            <a:pPr eaLnBrk="1" hangingPunct="1">
              <a:lnSpc>
                <a:spcPct val="80000"/>
              </a:lnSpc>
              <a:buClr>
                <a:srgbClr val="000099"/>
              </a:buClr>
              <a:buNone/>
            </a:pPr>
            <a:r>
              <a:rPr lang="zh-CN" altLang="en-US" sz="1600" b="0">
                <a:solidFill>
                  <a:srgbClr val="1B00BE"/>
                </a:solidFill>
                <a:latin typeface="宋体" panose="02010600030101010101" pitchFamily="2" charset="-122"/>
              </a:rPr>
              <a:t>机理：</a:t>
            </a:r>
            <a:endParaRPr lang="zh-CN" altLang="en-US" sz="1600" b="0">
              <a:solidFill>
                <a:srgbClr val="1B00BE"/>
              </a:solidFill>
              <a:latin typeface="宋体" panose="02010600030101010101" pitchFamily="2" charset="-122"/>
            </a:endParaRPr>
          </a:p>
          <a:p>
            <a:pPr eaLnBrk="1" hangingPunct="1">
              <a:lnSpc>
                <a:spcPct val="80000"/>
              </a:lnSpc>
              <a:buClr>
                <a:srgbClr val="000099"/>
              </a:buClr>
              <a:buNone/>
            </a:pPr>
            <a:r>
              <a:rPr lang="zh-CN" altLang="en-US" sz="1600" b="0">
                <a:solidFill>
                  <a:srgbClr val="1B00BE"/>
                </a:solidFill>
                <a:latin typeface="宋体" panose="02010600030101010101" pitchFamily="2" charset="-122"/>
              </a:rPr>
              <a:t>详见现场报告</a:t>
            </a:r>
            <a:endParaRPr lang="zh-CN" altLang="en-US" sz="1600">
              <a:solidFill>
                <a:srgbClr val="1B00BE"/>
              </a:solidFill>
              <a:latin typeface="宋体" panose="02010600030101010101" pitchFamily="2" charset="-122"/>
            </a:endParaRPr>
          </a:p>
          <a:p>
            <a:pPr eaLnBrk="1" hangingPunct="1">
              <a:lnSpc>
                <a:spcPct val="110000"/>
              </a:lnSpc>
              <a:spcBef>
                <a:spcPct val="50000"/>
              </a:spcBef>
              <a:buClr>
                <a:srgbClr val="000099"/>
              </a:buClr>
              <a:buNone/>
            </a:pPr>
            <a:endParaRPr lang="en-US" altLang="zh-CN" sz="1200">
              <a:solidFill>
                <a:srgbClr val="1B00BE"/>
              </a:solidFill>
              <a:latin typeface="Times New Roman" panose="02020603050405020304" pitchFamily="18" charset="0"/>
            </a:endParaRPr>
          </a:p>
        </p:txBody>
      </p:sp>
    </p:spTree>
  </p:cSld>
  <p:clrMapOvr>
    <a:masterClrMapping/>
  </p:clrMapOvr>
  <p:transition>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53" name="Rectangle 2"/>
          <p:cNvSpPr/>
          <p:nvPr/>
        </p:nvSpPr>
        <p:spPr>
          <a:xfrm>
            <a:off x="395288" y="1557338"/>
            <a:ext cx="8077200" cy="5264150"/>
          </a:xfrm>
          <a:prstGeom prst="rect">
            <a:avLst/>
          </a:prstGeom>
          <a:noFill/>
          <a:ln w="9525">
            <a:noFill/>
          </a:ln>
        </p:spPr>
        <p:txBody>
          <a:bodyPr/>
          <a:p>
            <a:pPr algn="just"/>
            <a:r>
              <a:rPr lang="en-US" altLang="zh-CN" sz="1400">
                <a:latin typeface="宋体" panose="02010600030101010101" pitchFamily="2" charset="-122"/>
              </a:rPr>
              <a:t>  </a:t>
            </a:r>
            <a:endParaRPr lang="en-US" altLang="zh-CN" sz="1400">
              <a:latin typeface="宋体" panose="02010600030101010101" pitchFamily="2" charset="-122"/>
            </a:endParaRPr>
          </a:p>
          <a:p>
            <a:pPr algn="just"/>
            <a:endParaRPr lang="en-US" altLang="zh-CN" sz="1400">
              <a:latin typeface="宋体" panose="02010600030101010101" pitchFamily="2" charset="-122"/>
            </a:endParaRPr>
          </a:p>
          <a:p>
            <a:pPr algn="just"/>
            <a:endParaRPr lang="en-US" altLang="zh-CN" sz="1400">
              <a:latin typeface="宋体" panose="02010600030101010101" pitchFamily="2" charset="-122"/>
            </a:endParaRPr>
          </a:p>
          <a:p>
            <a:pPr algn="just"/>
            <a:endParaRPr lang="en-US" altLang="zh-CN" sz="1400">
              <a:latin typeface="宋体" panose="02010600030101010101" pitchFamily="2" charset="-122"/>
            </a:endParaRPr>
          </a:p>
          <a:p>
            <a:pPr algn="just"/>
            <a:endParaRPr lang="en-US" altLang="zh-CN" sz="1400">
              <a:latin typeface="宋体" panose="02010600030101010101" pitchFamily="2" charset="-122"/>
            </a:endParaRPr>
          </a:p>
          <a:p>
            <a:pPr algn="just"/>
            <a:endParaRPr lang="en-US" altLang="zh-CN" sz="1400">
              <a:latin typeface="宋体" panose="02010600030101010101" pitchFamily="2" charset="-122"/>
            </a:endParaRPr>
          </a:p>
          <a:p>
            <a:pPr algn="just"/>
            <a:endParaRPr lang="en-US" altLang="zh-CN" sz="1400">
              <a:latin typeface="宋体" panose="02010600030101010101" pitchFamily="2" charset="-122"/>
            </a:endParaRPr>
          </a:p>
          <a:p>
            <a:pPr algn="just"/>
            <a:r>
              <a:rPr lang="zh-CN" altLang="en-US" sz="1600" b="1">
                <a:solidFill>
                  <a:srgbClr val="00219C"/>
                </a:solidFill>
                <a:latin typeface="宋体" panose="02010600030101010101" pitchFamily="2" charset="-122"/>
              </a:rPr>
              <a:t>几个层间附着：基材</a:t>
            </a:r>
            <a:r>
              <a:rPr lang="en-US" altLang="zh-CN" sz="1600" b="1">
                <a:solidFill>
                  <a:srgbClr val="00219C"/>
                </a:solidFill>
                <a:latin typeface="宋体" panose="02010600030101010101" pitchFamily="2" charset="-122"/>
              </a:rPr>
              <a:t>-</a:t>
            </a:r>
            <a:r>
              <a:rPr lang="zh-CN" altLang="en-US" sz="1600" b="1">
                <a:solidFill>
                  <a:srgbClr val="00219C"/>
                </a:solidFill>
                <a:latin typeface="宋体" panose="02010600030101010101" pitchFamily="2" charset="-122"/>
              </a:rPr>
              <a:t>底漆</a:t>
            </a:r>
            <a:r>
              <a:rPr lang="en-US" altLang="zh-CN" sz="1600" b="1">
                <a:solidFill>
                  <a:srgbClr val="00219C"/>
                </a:solidFill>
                <a:latin typeface="宋体" panose="02010600030101010101" pitchFamily="2" charset="-122"/>
              </a:rPr>
              <a:t>-</a:t>
            </a:r>
            <a:r>
              <a:rPr lang="zh-CN" altLang="en-US" sz="1600" b="1">
                <a:solidFill>
                  <a:srgbClr val="00219C"/>
                </a:solidFill>
                <a:latin typeface="宋体" panose="02010600030101010101" pitchFamily="2" charset="-122"/>
              </a:rPr>
              <a:t>镀膜</a:t>
            </a:r>
            <a:r>
              <a:rPr lang="en-US" altLang="zh-CN" sz="1600" b="1">
                <a:solidFill>
                  <a:srgbClr val="00219C"/>
                </a:solidFill>
                <a:latin typeface="宋体" panose="02010600030101010101" pitchFamily="2" charset="-122"/>
              </a:rPr>
              <a:t>-</a:t>
            </a:r>
            <a:r>
              <a:rPr lang="zh-CN" altLang="en-US" sz="1600" b="1">
                <a:solidFill>
                  <a:srgbClr val="00219C"/>
                </a:solidFill>
                <a:latin typeface="宋体" panose="02010600030101010101" pitchFamily="2" charset="-122"/>
              </a:rPr>
              <a:t>面漆之间</a:t>
            </a:r>
            <a:endParaRPr lang="zh-CN" altLang="en-US" sz="1600" b="1">
              <a:solidFill>
                <a:srgbClr val="00219C"/>
              </a:solidFill>
              <a:latin typeface="宋体" panose="02010600030101010101" pitchFamily="2" charset="-122"/>
            </a:endParaRPr>
          </a:p>
          <a:p>
            <a:pPr algn="just"/>
            <a:endParaRPr lang="zh-CN" altLang="en-US" sz="1600" b="1">
              <a:solidFill>
                <a:srgbClr val="00219C"/>
              </a:solidFill>
              <a:latin typeface="宋体" panose="02010600030101010101" pitchFamily="2" charset="-122"/>
            </a:endParaRPr>
          </a:p>
          <a:p>
            <a:pPr algn="just"/>
            <a:r>
              <a:rPr lang="en-US" altLang="zh-CN" sz="1600" b="1">
                <a:solidFill>
                  <a:srgbClr val="00219C"/>
                </a:solidFill>
                <a:latin typeface="宋体" panose="02010600030101010101" pitchFamily="2" charset="-122"/>
              </a:rPr>
              <a:t>1 </a:t>
            </a:r>
            <a:r>
              <a:rPr lang="zh-CN" altLang="en-US" sz="1600" b="1">
                <a:solidFill>
                  <a:srgbClr val="00219C"/>
                </a:solidFill>
                <a:latin typeface="宋体" panose="02010600030101010101" pitchFamily="2" charset="-122"/>
              </a:rPr>
              <a:t>底漆连接塑胶基材及镀膜，承上启下；</a:t>
            </a:r>
            <a:endParaRPr lang="zh-CN" altLang="en-US" sz="1600" b="1">
              <a:solidFill>
                <a:srgbClr val="00219C"/>
              </a:solidFill>
              <a:latin typeface="宋体" panose="02010600030101010101" pitchFamily="2" charset="-122"/>
            </a:endParaRPr>
          </a:p>
          <a:p>
            <a:pPr algn="just"/>
            <a:r>
              <a:rPr lang="en-US" altLang="zh-CN" sz="1600" b="1">
                <a:solidFill>
                  <a:srgbClr val="00219C"/>
                </a:solidFill>
                <a:latin typeface="宋体" panose="02010600030101010101" pitchFamily="2" charset="-122"/>
              </a:rPr>
              <a:t>A </a:t>
            </a:r>
            <a:r>
              <a:rPr lang="zh-CN" altLang="en-US" sz="1600" b="1">
                <a:solidFill>
                  <a:srgbClr val="00219C"/>
                </a:solidFill>
                <a:latin typeface="宋体" panose="02010600030101010101" pitchFamily="2" charset="-122"/>
              </a:rPr>
              <a:t>底漆与塑胶基材之间，无化学交联，附着的关键是渗透咬合能力以及极性基团间的氢键键接能力；</a:t>
            </a:r>
            <a:endParaRPr lang="zh-CN" altLang="en-US" sz="1600" b="1">
              <a:solidFill>
                <a:srgbClr val="00219C"/>
              </a:solidFill>
              <a:latin typeface="宋体" panose="02010600030101010101" pitchFamily="2" charset="-122"/>
            </a:endParaRPr>
          </a:p>
          <a:p>
            <a:pPr algn="just"/>
            <a:r>
              <a:rPr lang="en-US" altLang="zh-CN" sz="1600" b="1">
                <a:solidFill>
                  <a:srgbClr val="00219C"/>
                </a:solidFill>
                <a:latin typeface="宋体" panose="02010600030101010101" pitchFamily="2" charset="-122"/>
              </a:rPr>
              <a:t>B </a:t>
            </a:r>
            <a:r>
              <a:rPr lang="zh-CN" altLang="en-US" sz="1600" b="1">
                <a:solidFill>
                  <a:srgbClr val="00219C"/>
                </a:solidFill>
                <a:latin typeface="宋体" panose="02010600030101010101" pitchFamily="2" charset="-122"/>
              </a:rPr>
              <a:t>镀膜与底漆直接的附着，取决于底漆氢键的活性能力；</a:t>
            </a:r>
            <a:endParaRPr lang="zh-CN" altLang="en-US" sz="1600" b="1">
              <a:solidFill>
                <a:srgbClr val="00219C"/>
              </a:solidFill>
              <a:latin typeface="宋体" panose="02010600030101010101" pitchFamily="2" charset="-122"/>
            </a:endParaRPr>
          </a:p>
          <a:p>
            <a:pPr algn="just"/>
            <a:endParaRPr lang="zh-CN" altLang="en-US" sz="1600" b="1">
              <a:solidFill>
                <a:srgbClr val="00219C"/>
              </a:solidFill>
              <a:latin typeface="宋体" panose="02010600030101010101" pitchFamily="2" charset="-122"/>
            </a:endParaRPr>
          </a:p>
          <a:p>
            <a:pPr algn="just"/>
            <a:r>
              <a:rPr lang="en-US" altLang="zh-CN" sz="1600" b="1">
                <a:solidFill>
                  <a:srgbClr val="00219C"/>
                </a:solidFill>
                <a:latin typeface="宋体" panose="02010600030101010101" pitchFamily="2" charset="-122"/>
              </a:rPr>
              <a:t>2 </a:t>
            </a:r>
            <a:r>
              <a:rPr lang="zh-CN" altLang="en-US" sz="1600" b="1">
                <a:solidFill>
                  <a:srgbClr val="00219C"/>
                </a:solidFill>
                <a:latin typeface="宋体" panose="02010600030101010101" pitchFamily="2" charset="-122"/>
              </a:rPr>
              <a:t>底漆流平性和封闭性，会影响镀膜效果及耐水煮特性；</a:t>
            </a:r>
            <a:endParaRPr lang="zh-CN" altLang="en-US" sz="1600" b="1">
              <a:solidFill>
                <a:srgbClr val="00219C"/>
              </a:solidFill>
              <a:latin typeface="宋体" panose="02010600030101010101" pitchFamily="2" charset="-122"/>
            </a:endParaRPr>
          </a:p>
          <a:p>
            <a:pPr algn="just"/>
            <a:r>
              <a:rPr lang="en-US" altLang="zh-CN" sz="1600" b="1">
                <a:solidFill>
                  <a:srgbClr val="00219C"/>
                </a:solidFill>
                <a:latin typeface="宋体" panose="02010600030101010101" pitchFamily="2" charset="-122"/>
              </a:rPr>
              <a:t>3 </a:t>
            </a:r>
            <a:r>
              <a:rPr lang="zh-CN" altLang="en-US" sz="1600" b="1">
                <a:solidFill>
                  <a:srgbClr val="00219C"/>
                </a:solidFill>
                <a:latin typeface="宋体" panose="02010600030101010101" pitchFamily="2" charset="-122"/>
              </a:rPr>
              <a:t>底漆的小分子物质残留率，影响镀膜附着能力及发彩问题；</a:t>
            </a:r>
            <a:endParaRPr lang="zh-CN" altLang="en-US" sz="1600" b="1">
              <a:solidFill>
                <a:srgbClr val="00219C"/>
              </a:solidFill>
              <a:latin typeface="宋体" panose="02010600030101010101" pitchFamily="2" charset="-122"/>
            </a:endParaRPr>
          </a:p>
          <a:p>
            <a:pPr algn="just"/>
            <a:r>
              <a:rPr lang="en-US" altLang="zh-CN" sz="1600" b="1">
                <a:solidFill>
                  <a:srgbClr val="00219C"/>
                </a:solidFill>
                <a:latin typeface="宋体" panose="02010600030101010101" pitchFamily="2" charset="-122"/>
              </a:rPr>
              <a:t>4 </a:t>
            </a:r>
            <a:r>
              <a:rPr lang="zh-CN" altLang="en-US" sz="1600" b="1">
                <a:solidFill>
                  <a:srgbClr val="00219C"/>
                </a:solidFill>
                <a:latin typeface="宋体" panose="02010600030101010101" pitchFamily="2" charset="-122"/>
              </a:rPr>
              <a:t>底漆的拉伸率，耐热性要优良，否则会影响附着和水煮；</a:t>
            </a:r>
            <a:endParaRPr lang="zh-CN" altLang="en-US" sz="1600" b="1">
              <a:solidFill>
                <a:srgbClr val="00219C"/>
              </a:solidFill>
              <a:latin typeface="宋体" panose="02010600030101010101" pitchFamily="2" charset="-122"/>
            </a:endParaRPr>
          </a:p>
          <a:p>
            <a:pPr>
              <a:lnSpc>
                <a:spcPct val="80000"/>
              </a:lnSpc>
              <a:spcBef>
                <a:spcPct val="20000"/>
              </a:spcBef>
            </a:pPr>
            <a:r>
              <a:rPr lang="en-US" altLang="zh-CN" sz="1600" b="1">
                <a:solidFill>
                  <a:srgbClr val="00219C"/>
                </a:solidFill>
                <a:latin typeface="宋体" panose="02010600030101010101" pitchFamily="2" charset="-122"/>
              </a:rPr>
              <a:t>5 </a:t>
            </a:r>
            <a:r>
              <a:rPr lang="zh-CN" altLang="en-US" sz="1600" b="1">
                <a:solidFill>
                  <a:srgbClr val="00219C"/>
                </a:solidFill>
                <a:latin typeface="宋体" panose="02010600030101010101" pitchFamily="2" charset="-122"/>
              </a:rPr>
              <a:t>底漆的抗渗透能力，面漆透过镀膜与底漆</a:t>
            </a:r>
            <a:r>
              <a:rPr lang="en-US" altLang="zh-CN" sz="1600" b="1">
                <a:solidFill>
                  <a:srgbClr val="00219C"/>
                </a:solidFill>
                <a:latin typeface="宋体" panose="02010600030101010101" pitchFamily="2" charset="-122"/>
              </a:rPr>
              <a:t>IPN</a:t>
            </a:r>
            <a:r>
              <a:rPr lang="zh-CN" altLang="en-US" sz="1600" b="1">
                <a:solidFill>
                  <a:srgbClr val="00219C"/>
                </a:solidFill>
                <a:latin typeface="宋体" panose="02010600030101010101" pitchFamily="2" charset="-122"/>
              </a:rPr>
              <a:t>的形成；</a:t>
            </a:r>
            <a:endParaRPr lang="zh-CN" altLang="en-US" sz="1600" b="1">
              <a:solidFill>
                <a:srgbClr val="00219C"/>
              </a:solidFill>
              <a:latin typeface="宋体" panose="02010600030101010101" pitchFamily="2" charset="-122"/>
            </a:endParaRPr>
          </a:p>
          <a:p>
            <a:pPr>
              <a:lnSpc>
                <a:spcPct val="120000"/>
              </a:lnSpc>
              <a:spcBef>
                <a:spcPct val="20000"/>
              </a:spcBef>
            </a:pPr>
            <a:r>
              <a:rPr lang="en-US" altLang="zh-CN" sz="1600" b="1">
                <a:solidFill>
                  <a:srgbClr val="00219C"/>
                </a:solidFill>
                <a:latin typeface="宋体" panose="02010600030101010101" pitchFamily="2" charset="-122"/>
              </a:rPr>
              <a:t>6 </a:t>
            </a:r>
            <a:r>
              <a:rPr lang="zh-CN" altLang="en-US" sz="1600" b="1">
                <a:solidFill>
                  <a:srgbClr val="00219C"/>
                </a:solidFill>
                <a:latin typeface="宋体" panose="02010600030101010101" pitchFamily="2" charset="-122"/>
              </a:rPr>
              <a:t>底漆和面漆收缩率平衡性，会影响镀膜的附着力；</a:t>
            </a:r>
            <a:endParaRPr lang="zh-CN" altLang="en-US" sz="1600" b="1">
              <a:solidFill>
                <a:srgbClr val="00219C"/>
              </a:solidFill>
              <a:latin typeface="宋体" panose="02010600030101010101" pitchFamily="2" charset="-122"/>
            </a:endParaRPr>
          </a:p>
          <a:p>
            <a:pPr>
              <a:lnSpc>
                <a:spcPct val="120000"/>
              </a:lnSpc>
              <a:spcBef>
                <a:spcPct val="20000"/>
              </a:spcBef>
            </a:pPr>
            <a:r>
              <a:rPr lang="en-US" altLang="zh-CN" sz="1600" b="1">
                <a:solidFill>
                  <a:srgbClr val="00219C"/>
                </a:solidFill>
                <a:latin typeface="宋体" panose="02010600030101010101" pitchFamily="2" charset="-122"/>
              </a:rPr>
              <a:t>7 </a:t>
            </a:r>
            <a:r>
              <a:rPr lang="zh-CN" altLang="en-US" sz="1600" b="1">
                <a:solidFill>
                  <a:srgbClr val="00219C"/>
                </a:solidFill>
                <a:latin typeface="宋体" panose="02010600030101010101" pitchFamily="2" charset="-122"/>
              </a:rPr>
              <a:t>面漆稀释剂溶解力梯度，要能二次咬合；</a:t>
            </a:r>
            <a:endParaRPr lang="zh-CN" altLang="en-US" sz="1600" b="1">
              <a:solidFill>
                <a:srgbClr val="00219C"/>
              </a:solidFill>
              <a:latin typeface="宋体" panose="02010600030101010101" pitchFamily="2" charset="-122"/>
            </a:endParaRPr>
          </a:p>
          <a:p>
            <a:pPr algn="just"/>
            <a:r>
              <a:rPr lang="en-US" altLang="zh-CN" sz="1600" b="1">
                <a:solidFill>
                  <a:srgbClr val="00219C"/>
                </a:solidFill>
                <a:latin typeface="宋体" panose="02010600030101010101" pitchFamily="2" charset="-122"/>
              </a:rPr>
              <a:t>8 </a:t>
            </a:r>
            <a:r>
              <a:rPr lang="zh-CN" altLang="en-US" sz="1600" b="1">
                <a:solidFill>
                  <a:srgbClr val="00219C"/>
                </a:solidFill>
                <a:latin typeface="宋体" panose="02010600030101010101" pitchFamily="2" charset="-122"/>
              </a:rPr>
              <a:t>面漆的封闭性，影响到耐水、高温高湿、耐盐雾性能；</a:t>
            </a:r>
            <a:endParaRPr lang="zh-CN" altLang="en-US" sz="1200"/>
          </a:p>
          <a:p>
            <a:pPr algn="just"/>
            <a:endParaRPr lang="en-US" altLang="zh-CN" sz="1200"/>
          </a:p>
        </p:txBody>
      </p:sp>
      <p:sp>
        <p:nvSpPr>
          <p:cNvPr id="2354" name="Rectangle 3"/>
          <p:cNvSpPr/>
          <p:nvPr>
            <p:ph type="title" idx="4294967295"/>
          </p:nvPr>
        </p:nvSpPr>
        <p:spPr>
          <a:xfrm>
            <a:off x="0" y="476250"/>
            <a:ext cx="7793038" cy="522288"/>
          </a:xfrm>
          <a:ln/>
        </p:spPr>
        <p:txBody>
          <a:bodyPr wrap="square" lIns="91440" tIns="45720" rIns="91440" bIns="45720" anchor="ctr" anchorCtr="0"/>
          <a:p>
            <a:pPr eaLnBrk="1" hangingPunct="1"/>
            <a:r>
              <a:rPr lang="en-US" altLang="zh-CN" sz="1900"/>
              <a:t>UV</a:t>
            </a:r>
            <a:r>
              <a:rPr lang="zh-CN" altLang="en-US" sz="1900"/>
              <a:t>真空镀膜层间附着影响因素</a:t>
            </a:r>
            <a:endParaRPr lang="zh-CN" altLang="en-US" sz="1900"/>
          </a:p>
        </p:txBody>
      </p:sp>
      <p:sp>
        <p:nvSpPr>
          <p:cNvPr id="2355" name="Rectangle 4"/>
          <p:cNvSpPr/>
          <p:nvPr/>
        </p:nvSpPr>
        <p:spPr>
          <a:xfrm>
            <a:off x="1331913" y="1270000"/>
            <a:ext cx="6337300" cy="271463"/>
          </a:xfrm>
          <a:prstGeom prst="rect">
            <a:avLst/>
          </a:prstGeom>
          <a:noFill/>
          <a:ln w="9525">
            <a:noFill/>
          </a:ln>
        </p:spPr>
        <p:txBody>
          <a:bodyPr anchor="ctr" anchorCtr="0"/>
          <a:p>
            <a:endParaRPr lang="zh-CN" altLang="zh-CN" sz="1200">
              <a:solidFill>
                <a:schemeClr val="tx2"/>
              </a:solidFill>
              <a:latin typeface="宋体" panose="02010600030101010101" pitchFamily="2" charset="-122"/>
            </a:endParaRPr>
          </a:p>
        </p:txBody>
      </p:sp>
      <p:sp>
        <p:nvSpPr>
          <p:cNvPr id="2356" name="Rectangle 5"/>
          <p:cNvSpPr/>
          <p:nvPr/>
        </p:nvSpPr>
        <p:spPr>
          <a:xfrm>
            <a:off x="2916238" y="1306513"/>
            <a:ext cx="5399087" cy="395287"/>
          </a:xfrm>
          <a:prstGeom prst="rect">
            <a:avLst/>
          </a:prstGeom>
          <a:solidFill>
            <a:srgbClr val="FFFFFF"/>
          </a:solidFill>
          <a:ln w="9525" cap="flat" cmpd="sng">
            <a:solidFill>
              <a:srgbClr val="000000"/>
            </a:solidFill>
            <a:prstDash val="solid"/>
            <a:miter/>
            <a:headEnd type="none" w="med" len="med"/>
            <a:tailEnd type="none" w="med" len="med"/>
          </a:ln>
        </p:spPr>
        <p:txBody>
          <a:bodyPr anchor="ctr" anchorCtr="0"/>
          <a:p>
            <a:pPr algn="ctr"/>
            <a:r>
              <a:rPr lang="en-US" altLang="zh-CN" sz="2000">
                <a:solidFill>
                  <a:schemeClr val="hlink"/>
                </a:solidFill>
                <a:latin typeface="Arial" panose="020B0604020202020204" pitchFamily="34" charset="0"/>
              </a:rPr>
              <a:t>Hard coated</a:t>
            </a:r>
            <a:r>
              <a:rPr lang="zh-CN" altLang="en-US" sz="2000">
                <a:solidFill>
                  <a:schemeClr val="hlink"/>
                </a:solidFill>
                <a:latin typeface="Arial" panose="020B0604020202020204" pitchFamily="34" charset="0"/>
              </a:rPr>
              <a:t>面漆</a:t>
            </a:r>
            <a:endParaRPr lang="zh-CN" altLang="en-US" sz="2000">
              <a:solidFill>
                <a:schemeClr val="hlink"/>
              </a:solidFill>
              <a:latin typeface="Arial" panose="020B0604020202020204" pitchFamily="34" charset="0"/>
            </a:endParaRPr>
          </a:p>
        </p:txBody>
      </p:sp>
      <p:sp>
        <p:nvSpPr>
          <p:cNvPr id="2357" name="Rectangle 6"/>
          <p:cNvSpPr/>
          <p:nvPr/>
        </p:nvSpPr>
        <p:spPr>
          <a:xfrm>
            <a:off x="2916238" y="1625600"/>
            <a:ext cx="5399087" cy="454025"/>
          </a:xfrm>
          <a:prstGeom prst="rect">
            <a:avLst/>
          </a:prstGeom>
          <a:solidFill>
            <a:srgbClr val="FFCCFF"/>
          </a:solidFill>
          <a:ln w="9525">
            <a:noFill/>
          </a:ln>
        </p:spPr>
        <p:txBody>
          <a:bodyPr anchor="ctr" anchorCtr="0"/>
          <a:p>
            <a:pPr algn="ctr"/>
            <a:r>
              <a:rPr lang="en-US" altLang="zh-CN">
                <a:solidFill>
                  <a:schemeClr val="bg1"/>
                </a:solidFill>
                <a:latin typeface="Arial" panose="020B0604020202020204" pitchFamily="34" charset="0"/>
                <a:ea typeface="PMingLiU" panose="02020500000000000000" pitchFamily="18" charset="-120"/>
              </a:rPr>
              <a:t>Metal</a:t>
            </a:r>
            <a:r>
              <a:rPr lang="zh-CN" altLang="en-US">
                <a:solidFill>
                  <a:schemeClr val="bg1"/>
                </a:solidFill>
                <a:latin typeface="Arial" panose="020B0604020202020204" pitchFamily="34" charset="0"/>
                <a:ea typeface="PMingLiU" panose="02020500000000000000" pitchFamily="18" charset="-120"/>
              </a:rPr>
              <a:t>镀膜</a:t>
            </a:r>
            <a:endParaRPr lang="zh-CN" altLang="en-US">
              <a:solidFill>
                <a:schemeClr val="bg1"/>
              </a:solidFill>
              <a:latin typeface="Arial" panose="020B0604020202020204" pitchFamily="34" charset="0"/>
              <a:ea typeface="PMingLiU" panose="02020500000000000000" pitchFamily="18" charset="-120"/>
            </a:endParaRPr>
          </a:p>
        </p:txBody>
      </p:sp>
      <p:sp>
        <p:nvSpPr>
          <p:cNvPr id="2358" name="Rectangle 7"/>
          <p:cNvSpPr/>
          <p:nvPr/>
        </p:nvSpPr>
        <p:spPr>
          <a:xfrm>
            <a:off x="2916238" y="2460625"/>
            <a:ext cx="5399087" cy="366713"/>
          </a:xfrm>
          <a:prstGeom prst="rect">
            <a:avLst/>
          </a:prstGeom>
          <a:solidFill>
            <a:srgbClr val="FFFFFF"/>
          </a:solidFill>
          <a:ln w="9525" cap="flat" cmpd="sng">
            <a:solidFill>
              <a:srgbClr val="000000"/>
            </a:solidFill>
            <a:prstDash val="solid"/>
            <a:miter/>
            <a:headEnd type="none" w="med" len="med"/>
            <a:tailEnd type="none" w="med" len="med"/>
          </a:ln>
        </p:spPr>
        <p:txBody>
          <a:bodyPr anchor="ctr" anchorCtr="0"/>
          <a:p>
            <a:pPr algn="ctr" eaLnBrk="0" hangingPunct="0"/>
            <a:r>
              <a:rPr lang="en-US" altLang="zh-CN" sz="1800" b="1">
                <a:latin typeface="Tahoma" panose="020B0604030504040204" pitchFamily="34" charset="0"/>
                <a:ea typeface="PMingLiU" panose="02020500000000000000" pitchFamily="18" charset="-120"/>
              </a:rPr>
              <a:t>Substrate</a:t>
            </a:r>
            <a:r>
              <a:rPr lang="zh-CN" altLang="en-US" sz="1800" b="1">
                <a:latin typeface="Tahoma" panose="020B0604030504040204" pitchFamily="34" charset="0"/>
                <a:ea typeface="PMingLiU" panose="02020500000000000000" pitchFamily="18" charset="-120"/>
              </a:rPr>
              <a:t>基材</a:t>
            </a:r>
            <a:endParaRPr lang="zh-CN" altLang="en-US" sz="2000" b="1">
              <a:latin typeface="Arial" panose="020B0604020202020204" pitchFamily="34" charset="0"/>
            </a:endParaRPr>
          </a:p>
        </p:txBody>
      </p:sp>
      <p:sp>
        <p:nvSpPr>
          <p:cNvPr id="2359" name="Rectangle 8"/>
          <p:cNvSpPr/>
          <p:nvPr/>
        </p:nvSpPr>
        <p:spPr>
          <a:xfrm>
            <a:off x="2916238" y="2116138"/>
            <a:ext cx="5399087" cy="452437"/>
          </a:xfrm>
          <a:prstGeom prst="rect">
            <a:avLst/>
          </a:prstGeom>
          <a:solidFill>
            <a:srgbClr val="00CC99"/>
          </a:solidFill>
          <a:ln w="9525">
            <a:noFill/>
          </a:ln>
        </p:spPr>
        <p:txBody>
          <a:bodyPr anchor="ctr" anchorCtr="0"/>
          <a:p>
            <a:pPr algn="ctr"/>
            <a:r>
              <a:rPr lang="en-US" altLang="zh-CN">
                <a:solidFill>
                  <a:schemeClr val="folHlink"/>
                </a:solidFill>
                <a:latin typeface="Arial" panose="020B0604020202020204" pitchFamily="34" charset="0"/>
                <a:ea typeface="PMingLiU" panose="02020500000000000000" pitchFamily="18" charset="-120"/>
              </a:rPr>
              <a:t>Primer</a:t>
            </a:r>
            <a:r>
              <a:rPr lang="zh-CN" altLang="en-US">
                <a:solidFill>
                  <a:schemeClr val="folHlink"/>
                </a:solidFill>
                <a:latin typeface="Arial" panose="020B0604020202020204" pitchFamily="34" charset="0"/>
                <a:ea typeface="PMingLiU" panose="02020500000000000000" pitchFamily="18" charset="-120"/>
              </a:rPr>
              <a:t>底漆</a:t>
            </a:r>
            <a:endParaRPr lang="zh-CN" altLang="en-US">
              <a:solidFill>
                <a:schemeClr val="folHlink"/>
              </a:solidFill>
              <a:latin typeface="Arial" panose="020B0604020202020204" pitchFamily="34" charset="0"/>
              <a:ea typeface="PMingLiU" panose="02020500000000000000" pitchFamily="18" charset="-120"/>
            </a:endParaRPr>
          </a:p>
        </p:txBody>
      </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2" nodeType="clickEffect">
                                  <p:childTnLst>
                                    <p:set>
                                      <p:cBhvr additive="base">
                                        <p:cTn id="6" dur="1" fill="hold">
                                          <p:stCondLst>
                                            <p:cond delay="499"/>
                                          </p:stCondLst>
                                        </p:cTn>
                                        <p:tgtEl>
                                          <p:spTgt spid="235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1" fill="hold" grpId="3" nodeType="clickEffect">
                                  <p:childTnLst>
                                    <p:set>
                                      <p:cBhvr additive="base">
                                        <p:cTn id="10" dur="1" fill="hold">
                                          <p:stCondLst>
                                            <p:cond delay="0"/>
                                          </p:stCondLst>
                                        </p:cTn>
                                        <p:tgtEl>
                                          <p:spTgt spid="2359"/>
                                        </p:tgtEl>
                                        <p:attrNameLst>
                                          <p:attrName>style.visibility</p:attrName>
                                        </p:attrNameLst>
                                      </p:cBhvr>
                                      <p:to>
                                        <p:strVal val="visible"/>
                                      </p:to>
                                    </p:set>
                                    <p:anim calcmode="lin" valueType="num">
                                      <p:cBhvr additive="base">
                                        <p:cTn id="11" dur="500" fill="hold"/>
                                        <p:tgtEl>
                                          <p:spTgt spid="2359"/>
                                        </p:tgtEl>
                                        <p:attrNameLst>
                                          <p:attrName>ppt_x</p:attrName>
                                        </p:attrNameLst>
                                      </p:cBhvr>
                                      <p:tavLst>
                                        <p:tav tm="0">
                                          <p:val>
                                            <p:strVal val="#ppt_x"/>
                                          </p:val>
                                        </p:tav>
                                        <p:tav tm="100000">
                                          <p:val>
                                            <p:strVal val="#ppt_x"/>
                                          </p:val>
                                        </p:tav>
                                      </p:tavLst>
                                    </p:anim>
                                    <p:anim calcmode="lin" valueType="num">
                                      <p:cBhvr additive="base">
                                        <p:cTn id="12" dur="500" fill="hold"/>
                                        <p:tgtEl>
                                          <p:spTgt spid="2359"/>
                                        </p:tgtEl>
                                        <p:attrNameLst>
                                          <p:attrName>ppt_y</p:attrName>
                                        </p:attrNameLst>
                                      </p:cBhvr>
                                      <p:tavLst>
                                        <p:tav tm="0">
                                          <p:val>
                                            <p:strVal val="0-#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7" presetClass="entr" presetSubtype="1" fill="hold" grpId="1" nodeType="clickEffect">
                                  <p:childTnLst>
                                    <p:set>
                                      <p:cBhvr additive="base">
                                        <p:cTn id="16" dur="1" fill="hold">
                                          <p:stCondLst>
                                            <p:cond delay="0"/>
                                          </p:stCondLst>
                                        </p:cTn>
                                        <p:tgtEl>
                                          <p:spTgt spid="2357"/>
                                        </p:tgtEl>
                                        <p:attrNameLst>
                                          <p:attrName>style.visibility</p:attrName>
                                        </p:attrNameLst>
                                      </p:cBhvr>
                                      <p:to>
                                        <p:strVal val="visible"/>
                                      </p:to>
                                    </p:set>
                                    <p:anim calcmode="lin" valueType="num">
                                      <p:cBhvr additive="base">
                                        <p:cTn id="17" dur="5000" fill="hold"/>
                                        <p:tgtEl>
                                          <p:spTgt spid="2357"/>
                                        </p:tgtEl>
                                        <p:attrNameLst>
                                          <p:attrName>ppt_x</p:attrName>
                                        </p:attrNameLst>
                                      </p:cBhvr>
                                      <p:tavLst>
                                        <p:tav tm="0">
                                          <p:val>
                                            <p:strVal val="#ppt_x"/>
                                          </p:val>
                                        </p:tav>
                                        <p:tav tm="100000">
                                          <p:val>
                                            <p:strVal val="#ppt_x"/>
                                          </p:val>
                                        </p:tav>
                                      </p:tavLst>
                                    </p:anim>
                                    <p:anim calcmode="lin" valueType="num">
                                      <p:cBhvr additive="base">
                                        <p:cTn id="18" dur="5000" fill="hold"/>
                                        <p:tgtEl>
                                          <p:spTgt spid="2357"/>
                                        </p:tgtEl>
                                        <p:attrNameLst>
                                          <p:attrName>ppt_y</p:attrName>
                                        </p:attrNameLst>
                                      </p:cBhvr>
                                      <p:tavLst>
                                        <p:tav tm="0">
                                          <p:val>
                                            <p:strVal val="0-#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1" fill="hold" grpId="0" nodeType="clickEffect">
                                  <p:childTnLst>
                                    <p:set>
                                      <p:cBhvr additive="base">
                                        <p:cTn id="22" dur="1" fill="hold">
                                          <p:stCondLst>
                                            <p:cond delay="0"/>
                                          </p:stCondLst>
                                        </p:cTn>
                                        <p:tgtEl>
                                          <p:spTgt spid="2356"/>
                                        </p:tgtEl>
                                        <p:attrNameLst>
                                          <p:attrName>style.visibility</p:attrName>
                                        </p:attrNameLst>
                                      </p:cBhvr>
                                      <p:to>
                                        <p:strVal val="visible"/>
                                      </p:to>
                                    </p:set>
                                    <p:anim calcmode="lin" valueType="num">
                                      <p:cBhvr additive="base">
                                        <p:cTn id="23" dur="500" fill="hold"/>
                                        <p:tgtEl>
                                          <p:spTgt spid="2356"/>
                                        </p:tgtEl>
                                        <p:attrNameLst>
                                          <p:attrName>ppt_x</p:attrName>
                                        </p:attrNameLst>
                                      </p:cBhvr>
                                      <p:tavLst>
                                        <p:tav tm="0">
                                          <p:val>
                                            <p:strVal val="#ppt_x"/>
                                          </p:val>
                                        </p:tav>
                                        <p:tav tm="100000">
                                          <p:val>
                                            <p:strVal val="#ppt_x"/>
                                          </p:val>
                                        </p:tav>
                                      </p:tavLst>
                                    </p:anim>
                                    <p:anim calcmode="lin" valueType="num">
                                      <p:cBhvr additive="base">
                                        <p:cTn id="24" dur="500" fill="hold"/>
                                        <p:tgtEl>
                                          <p:spTgt spid="2356"/>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6" grpId="0" animBg="1"/>
      <p:bldP spid="2357" grpId="1" animBg="1"/>
      <p:bldP spid="2358" grpId="2" animBg="1"/>
      <p:bldP spid="2359" grpId="3"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62" name="Rectangle 2"/>
          <p:cNvSpPr/>
          <p:nvPr>
            <p:ph type="title" idx="4294967295"/>
          </p:nvPr>
        </p:nvSpPr>
        <p:spPr>
          <a:ln/>
        </p:spPr>
        <p:txBody>
          <a:bodyPr wrap="square" lIns="91440" tIns="45720" rIns="91440" bIns="45720" anchor="ctr" anchorCtr="0"/>
          <a:p>
            <a:pPr eaLnBrk="1" hangingPunct="1"/>
            <a:r>
              <a:rPr lang="en-US" altLang="zh-CN"/>
              <a:t>    </a:t>
            </a:r>
            <a:r>
              <a:rPr lang="zh-CN" altLang="en-US"/>
              <a:t>对附着力有贡献的参数</a:t>
            </a:r>
            <a:endParaRPr lang="zh-CN" altLang="en-US"/>
          </a:p>
        </p:txBody>
      </p:sp>
      <p:sp>
        <p:nvSpPr>
          <p:cNvPr id="2363" name="Rectangle 3"/>
          <p:cNvSpPr/>
          <p:nvPr/>
        </p:nvSpPr>
        <p:spPr>
          <a:xfrm>
            <a:off x="468313" y="1208088"/>
            <a:ext cx="8280400" cy="5316537"/>
          </a:xfrm>
          <a:prstGeom prst="rect">
            <a:avLst/>
          </a:prstGeom>
          <a:noFill/>
          <a:ln w="12700">
            <a:noFill/>
          </a:ln>
        </p:spPr>
        <p:txBody>
          <a:bodyPr lIns="90488" tIns="44450" rIns="90488" bIns="44450"/>
          <a:p>
            <a:pPr marL="342900" indent="-342900">
              <a:lnSpc>
                <a:spcPct val="80000"/>
              </a:lnSpc>
              <a:spcBef>
                <a:spcPct val="20000"/>
              </a:spcBef>
              <a:buFont typeface="Wingdings" panose="05000000000000000000" pitchFamily="2" charset="2"/>
              <a:buNone/>
            </a:pPr>
            <a:endParaRPr lang="en-US" altLang="zh-CN" sz="2200" b="1">
              <a:solidFill>
                <a:srgbClr val="00219C"/>
              </a:solidFill>
              <a:latin typeface="Tahoma" panose="020B0604030504040204" pitchFamily="34" charset="0"/>
            </a:endParaRPr>
          </a:p>
          <a:p>
            <a:pPr marL="342900" indent="-342900" eaLnBrk="0" hangingPunct="0">
              <a:buFont typeface="Wingdings" panose="05000000000000000000" pitchFamily="2" charset="2"/>
              <a:buChar char="l"/>
            </a:pPr>
            <a:r>
              <a:rPr lang="zh-CN" altLang="en-US" sz="1400" b="1">
                <a:solidFill>
                  <a:srgbClr val="00219C"/>
                </a:solidFill>
                <a:latin typeface="Tahoma" panose="020B0604030504040204" pitchFamily="34" charset="0"/>
              </a:rPr>
              <a:t>润湿 	</a:t>
            </a:r>
            <a:endParaRPr lang="zh-CN" altLang="en-US" sz="1400" b="1">
              <a:solidFill>
                <a:srgbClr val="00219C"/>
              </a:solidFill>
              <a:latin typeface="Tahoma" panose="020B0604030504040204" pitchFamily="34" charset="0"/>
            </a:endParaRPr>
          </a:p>
          <a:p>
            <a:pPr marL="342900" indent="-342900">
              <a:lnSpc>
                <a:spcPct val="80000"/>
              </a:lnSpc>
              <a:spcBef>
                <a:spcPct val="20000"/>
              </a:spcBef>
              <a:buFont typeface="Wingdings" panose="05000000000000000000" pitchFamily="2" charset="2"/>
            </a:pPr>
            <a:endParaRPr lang="zh-CN" altLang="en-US" sz="1400" b="1">
              <a:solidFill>
                <a:srgbClr val="00219C"/>
              </a:solidFill>
              <a:latin typeface="Tahoma" panose="020B0604030504040204" pitchFamily="34" charset="0"/>
            </a:endParaRPr>
          </a:p>
          <a:p>
            <a:pPr marL="342900" indent="-342900" eaLnBrk="0" hangingPunct="0">
              <a:buFont typeface="Wingdings" panose="05000000000000000000" pitchFamily="2" charset="2"/>
              <a:buChar char="l"/>
            </a:pPr>
            <a:r>
              <a:rPr lang="zh-CN" altLang="en-US" sz="1400" b="1">
                <a:solidFill>
                  <a:srgbClr val="00219C"/>
                </a:solidFill>
                <a:latin typeface="Tahoma" panose="020B0604030504040204" pitchFamily="34" charset="0"/>
                <a:sym typeface="Symbol" panose="05050102010706020507" pitchFamily="18" charset="2"/>
              </a:rPr>
              <a:t></a:t>
            </a:r>
            <a:r>
              <a:rPr lang="zh-CN" altLang="en-US" sz="1400" b="1">
                <a:solidFill>
                  <a:srgbClr val="00219C"/>
                </a:solidFill>
                <a:latin typeface="Tahoma" panose="020B0604030504040204" pitchFamily="34" charset="0"/>
              </a:rPr>
              <a:t> 基材 可以通过对表面进行处理来改变</a:t>
            </a:r>
            <a:r>
              <a:rPr lang="en-US" altLang="zh-CN" sz="1400" b="1">
                <a:solidFill>
                  <a:srgbClr val="00219C"/>
                </a:solidFill>
                <a:latin typeface="Tahoma" panose="020B0604030504040204" pitchFamily="34" charset="0"/>
              </a:rPr>
              <a:t>:</a:t>
            </a:r>
            <a:endParaRPr lang="en-US" altLang="zh-CN" sz="1400" b="1">
              <a:solidFill>
                <a:srgbClr val="00219C"/>
              </a:solidFill>
              <a:latin typeface="Tahoma" panose="020B0604030504040204" pitchFamily="34" charset="0"/>
            </a:endParaRPr>
          </a:p>
          <a:p>
            <a:pPr marL="742950" lvl="1" indent="-285750" eaLnBrk="1" latinLnBrk="0" hangingPunct="1">
              <a:lnSpc>
                <a:spcPct val="80000"/>
              </a:lnSpc>
              <a:spcBef>
                <a:spcPct val="20000"/>
              </a:spcBef>
              <a:buClr>
                <a:schemeClr val="bg1"/>
              </a:buClr>
              <a:buFont typeface="Times New Roman" panose="02020603050405020304" pitchFamily="18" charset="0"/>
              <a:buChar char="-"/>
            </a:pPr>
            <a:r>
              <a:rPr lang="zh-CN" altLang="en-US" sz="1400" b="1">
                <a:solidFill>
                  <a:srgbClr val="00219C"/>
                </a:solidFill>
                <a:latin typeface="Tahoma" panose="020B0604030504040204" pitchFamily="34" charset="0"/>
              </a:rPr>
              <a:t>电晕</a:t>
            </a:r>
            <a:r>
              <a:rPr lang="en-US" altLang="zh-CN" sz="1400" b="1">
                <a:solidFill>
                  <a:srgbClr val="00219C"/>
                </a:solidFill>
                <a:latin typeface="Tahoma" panose="020B0604030504040204" pitchFamily="34" charset="0"/>
              </a:rPr>
              <a:t>, </a:t>
            </a:r>
            <a:r>
              <a:rPr lang="zh-CN" altLang="en-US" sz="1400" b="1">
                <a:solidFill>
                  <a:srgbClr val="00219C"/>
                </a:solidFill>
                <a:latin typeface="Tahoma" panose="020B0604030504040204" pitchFamily="34" charset="0"/>
              </a:rPr>
              <a:t>火焰</a:t>
            </a:r>
            <a:r>
              <a:rPr lang="en-US" altLang="zh-CN" sz="1400" b="1">
                <a:solidFill>
                  <a:srgbClr val="00219C"/>
                </a:solidFill>
                <a:latin typeface="Tahoma" panose="020B0604030504040204" pitchFamily="34" charset="0"/>
              </a:rPr>
              <a:t>: </a:t>
            </a:r>
            <a:r>
              <a:rPr lang="zh-CN" altLang="en-US" sz="1400" b="1">
                <a:solidFill>
                  <a:srgbClr val="00219C"/>
                </a:solidFill>
                <a:latin typeface="Tahoma" panose="020B0604030504040204" pitchFamily="34" charset="0"/>
              </a:rPr>
              <a:t>在表面形成极性基团 </a:t>
            </a:r>
            <a:r>
              <a:rPr lang="en-US" altLang="zh-CN" sz="1400" b="1">
                <a:solidFill>
                  <a:srgbClr val="00219C"/>
                </a:solidFill>
                <a:latin typeface="Tahoma" panose="020B0604030504040204" pitchFamily="34" charset="0"/>
              </a:rPr>
              <a:t>(</a:t>
            </a:r>
            <a:r>
              <a:rPr lang="zh-CN" altLang="en-US" sz="1400" b="1">
                <a:solidFill>
                  <a:srgbClr val="00219C"/>
                </a:solidFill>
                <a:latin typeface="Tahoma" panose="020B0604030504040204" pitchFamily="34" charset="0"/>
              </a:rPr>
              <a:t>暂时性</a:t>
            </a:r>
            <a:r>
              <a:rPr lang="en-US" altLang="zh-CN" sz="1400" b="1">
                <a:solidFill>
                  <a:srgbClr val="00219C"/>
                </a:solidFill>
                <a:latin typeface="Tahoma" panose="020B0604030504040204" pitchFamily="34" charset="0"/>
              </a:rPr>
              <a:t>)</a:t>
            </a:r>
            <a:endParaRPr lang="en-US" altLang="zh-CN" sz="1400" b="1">
              <a:solidFill>
                <a:srgbClr val="00219C"/>
              </a:solidFill>
              <a:latin typeface="Tahoma" panose="020B0604030504040204" pitchFamily="34" charset="0"/>
            </a:endParaRPr>
          </a:p>
          <a:p>
            <a:pPr marL="742950" lvl="1" indent="-285750" eaLnBrk="1" latinLnBrk="0" hangingPunct="1">
              <a:lnSpc>
                <a:spcPct val="80000"/>
              </a:lnSpc>
              <a:spcBef>
                <a:spcPct val="20000"/>
              </a:spcBef>
              <a:buClr>
                <a:schemeClr val="bg1"/>
              </a:buClr>
              <a:buFont typeface="Times New Roman" panose="02020603050405020304" pitchFamily="18" charset="0"/>
              <a:buChar char="-"/>
            </a:pPr>
            <a:r>
              <a:rPr lang="zh-CN" altLang="en-US" sz="1400" b="1">
                <a:solidFill>
                  <a:srgbClr val="00219C"/>
                </a:solidFill>
                <a:latin typeface="Tahoma" panose="020B0604030504040204" pitchFamily="34" charset="0"/>
              </a:rPr>
              <a:t>等离子处理</a:t>
            </a:r>
            <a:endParaRPr lang="zh-CN" altLang="en-US" sz="1400" b="1">
              <a:solidFill>
                <a:srgbClr val="00219C"/>
              </a:solidFill>
              <a:latin typeface="Tahoma" panose="020B0604030504040204" pitchFamily="34" charset="0"/>
            </a:endParaRPr>
          </a:p>
          <a:p>
            <a:pPr marL="742950" lvl="1" indent="-285750" eaLnBrk="1" latinLnBrk="0" hangingPunct="1">
              <a:lnSpc>
                <a:spcPct val="80000"/>
              </a:lnSpc>
              <a:spcBef>
                <a:spcPct val="20000"/>
              </a:spcBef>
              <a:buClr>
                <a:schemeClr val="bg1"/>
              </a:buClr>
              <a:buFont typeface="Times New Roman" panose="02020603050405020304" pitchFamily="18" charset="0"/>
              <a:buChar char="-"/>
            </a:pPr>
            <a:r>
              <a:rPr lang="en-US" altLang="zh-CN" sz="1400" b="1">
                <a:solidFill>
                  <a:srgbClr val="00219C"/>
                </a:solidFill>
                <a:latin typeface="Tahoma" panose="020B0604030504040204" pitchFamily="34" charset="0"/>
              </a:rPr>
              <a:t>IPA </a:t>
            </a:r>
            <a:r>
              <a:rPr lang="zh-CN" altLang="en-US" sz="1400" b="1">
                <a:solidFill>
                  <a:srgbClr val="00219C"/>
                </a:solidFill>
                <a:latin typeface="Tahoma" panose="020B0604030504040204" pitchFamily="34" charset="0"/>
              </a:rPr>
              <a:t>清洗 </a:t>
            </a:r>
            <a:r>
              <a:rPr lang="en-US" altLang="zh-CN" sz="1400" b="1">
                <a:solidFill>
                  <a:srgbClr val="00219C"/>
                </a:solidFill>
                <a:latin typeface="Tahoma" panose="020B0604030504040204" pitchFamily="34" charset="0"/>
              </a:rPr>
              <a:t>(</a:t>
            </a:r>
            <a:r>
              <a:rPr lang="zh-CN" altLang="en-US" sz="1400" b="1">
                <a:solidFill>
                  <a:srgbClr val="00219C"/>
                </a:solidFill>
                <a:latin typeface="Tahoma" panose="020B0604030504040204" pitchFamily="34" charset="0"/>
              </a:rPr>
              <a:t>清除迁移的助剂和表面的污染）</a:t>
            </a:r>
            <a:endParaRPr lang="zh-CN" altLang="en-US" sz="1400" b="1">
              <a:solidFill>
                <a:srgbClr val="00219C"/>
              </a:solidFill>
              <a:latin typeface="Tahoma" panose="020B0604030504040204" pitchFamily="34" charset="0"/>
            </a:endParaRPr>
          </a:p>
          <a:p>
            <a:pPr marL="342900" indent="-342900">
              <a:lnSpc>
                <a:spcPct val="80000"/>
              </a:lnSpc>
              <a:spcBef>
                <a:spcPct val="20000"/>
              </a:spcBef>
              <a:buFont typeface="Wingdings" panose="05000000000000000000" pitchFamily="2" charset="2"/>
              <a:buChar char="l"/>
            </a:pPr>
            <a:r>
              <a:rPr lang="zh-CN" altLang="en-US" sz="1400" b="1">
                <a:solidFill>
                  <a:srgbClr val="00219C"/>
                </a:solidFill>
                <a:latin typeface="Tahoma" panose="020B0604030504040204" pitchFamily="34" charset="0"/>
                <a:sym typeface="Symbol" panose="05050102010706020507" pitchFamily="18" charset="2"/>
              </a:rPr>
              <a:t></a:t>
            </a:r>
            <a:r>
              <a:rPr lang="zh-CN" altLang="en-US" sz="1400" b="1">
                <a:solidFill>
                  <a:srgbClr val="00219C"/>
                </a:solidFill>
                <a:latin typeface="Tahoma" panose="020B0604030504040204" pitchFamily="34" charset="0"/>
              </a:rPr>
              <a:t> </a:t>
            </a:r>
            <a:r>
              <a:rPr lang="en-US" altLang="zh-CN" sz="1400" b="1">
                <a:solidFill>
                  <a:srgbClr val="00219C"/>
                </a:solidFill>
                <a:latin typeface="Tahoma" panose="020B0604030504040204" pitchFamily="34" charset="0"/>
              </a:rPr>
              <a:t>formulation </a:t>
            </a:r>
            <a:r>
              <a:rPr lang="zh-CN" altLang="en-US" sz="1400" b="1">
                <a:solidFill>
                  <a:srgbClr val="00219C"/>
                </a:solidFill>
                <a:latin typeface="Tahoma" panose="020B0604030504040204" pitchFamily="34" charset="0"/>
              </a:rPr>
              <a:t>可以通过以下措施降低</a:t>
            </a:r>
            <a:endParaRPr lang="zh-CN" altLang="en-US" sz="1400" b="1">
              <a:solidFill>
                <a:srgbClr val="00219C"/>
              </a:solidFill>
              <a:latin typeface="Tahoma" panose="020B0604030504040204" pitchFamily="34" charset="0"/>
            </a:endParaRPr>
          </a:p>
          <a:p>
            <a:pPr marL="742950" lvl="1" indent="-285750" eaLnBrk="1" latinLnBrk="0" hangingPunct="1">
              <a:lnSpc>
                <a:spcPct val="80000"/>
              </a:lnSpc>
              <a:spcBef>
                <a:spcPct val="20000"/>
              </a:spcBef>
              <a:buClr>
                <a:schemeClr val="bg1"/>
              </a:buClr>
              <a:buFont typeface="Times New Roman" panose="02020603050405020304" pitchFamily="18" charset="0"/>
              <a:buChar char="-"/>
            </a:pPr>
            <a:r>
              <a:rPr lang="zh-CN" altLang="en-US" sz="1400" b="1">
                <a:solidFill>
                  <a:srgbClr val="00219C"/>
                </a:solidFill>
                <a:latin typeface="Tahoma" panose="020B0604030504040204" pitchFamily="34" charset="0"/>
              </a:rPr>
              <a:t>选择合适的树脂</a:t>
            </a:r>
            <a:r>
              <a:rPr lang="en-US" altLang="zh-CN" sz="1400" b="1">
                <a:solidFill>
                  <a:srgbClr val="00219C"/>
                </a:solidFill>
                <a:latin typeface="Tahoma" panose="020B0604030504040204" pitchFamily="34" charset="0"/>
              </a:rPr>
              <a:t>/</a:t>
            </a:r>
            <a:r>
              <a:rPr lang="zh-CN" altLang="en-US" sz="1400" b="1">
                <a:solidFill>
                  <a:srgbClr val="00219C"/>
                </a:solidFill>
                <a:latin typeface="Tahoma" panose="020B0604030504040204" pitchFamily="34" charset="0"/>
              </a:rPr>
              <a:t>单体</a:t>
            </a:r>
            <a:endParaRPr lang="zh-CN" altLang="en-US" sz="1400" b="1">
              <a:solidFill>
                <a:srgbClr val="00219C"/>
              </a:solidFill>
              <a:latin typeface="Tahoma" panose="020B0604030504040204" pitchFamily="34" charset="0"/>
            </a:endParaRPr>
          </a:p>
          <a:p>
            <a:pPr marL="742950" lvl="1" indent="-285750" eaLnBrk="1" latinLnBrk="0" hangingPunct="1">
              <a:lnSpc>
                <a:spcPct val="80000"/>
              </a:lnSpc>
              <a:spcBef>
                <a:spcPct val="20000"/>
              </a:spcBef>
              <a:buClr>
                <a:schemeClr val="bg1"/>
              </a:buClr>
              <a:buFont typeface="Times New Roman" panose="02020603050405020304" pitchFamily="18" charset="0"/>
              <a:buChar char="-"/>
            </a:pPr>
            <a:r>
              <a:rPr lang="zh-CN" altLang="en-US" sz="1400" b="1">
                <a:solidFill>
                  <a:srgbClr val="00219C"/>
                </a:solidFill>
                <a:latin typeface="Tahoma" panose="020B0604030504040204" pitchFamily="34" charset="0"/>
              </a:rPr>
              <a:t>借助一些辅助的助剂</a:t>
            </a:r>
            <a:endParaRPr lang="zh-CN" altLang="en-US" sz="1400" b="1">
              <a:solidFill>
                <a:srgbClr val="00219C"/>
              </a:solidFill>
              <a:latin typeface="Tahoma" panose="020B0604030504040204" pitchFamily="34" charset="0"/>
            </a:endParaRPr>
          </a:p>
        </p:txBody>
      </p:sp>
      <p:sp>
        <p:nvSpPr>
          <p:cNvPr id="2364" name="Rectangle 4"/>
          <p:cNvSpPr/>
          <p:nvPr/>
        </p:nvSpPr>
        <p:spPr>
          <a:xfrm>
            <a:off x="2552700" y="1338263"/>
            <a:ext cx="1911350" cy="277812"/>
          </a:xfrm>
          <a:prstGeom prst="rect">
            <a:avLst/>
          </a:prstGeom>
          <a:noFill/>
          <a:ln w="50800">
            <a:noFill/>
          </a:ln>
        </p:spPr>
        <p:txBody>
          <a:bodyPr lIns="90488" tIns="44450" rIns="90488" bIns="44450"/>
          <a:p>
            <a:pPr defTabSz="762000" eaLnBrk="0" hangingPunct="0">
              <a:lnSpc>
                <a:spcPct val="90000"/>
              </a:lnSpc>
            </a:pPr>
            <a:r>
              <a:rPr lang="zh-CN" altLang="en-US" sz="1400" b="1">
                <a:solidFill>
                  <a:srgbClr val="00279F"/>
                </a:solidFill>
                <a:latin typeface="Arial" panose="020B0604020202020204" pitchFamily="34" charset="0"/>
              </a:rPr>
              <a:t>表面张力</a:t>
            </a:r>
            <a:endParaRPr lang="zh-CN" altLang="en-US" sz="1400" b="1">
              <a:solidFill>
                <a:srgbClr val="00279F"/>
              </a:solidFill>
              <a:latin typeface="Arial" panose="020B0604020202020204" pitchFamily="34" charset="0"/>
            </a:endParaRPr>
          </a:p>
        </p:txBody>
      </p:sp>
      <p:sp>
        <p:nvSpPr>
          <p:cNvPr id="2365" name="Rectangle 5"/>
          <p:cNvSpPr/>
          <p:nvPr/>
        </p:nvSpPr>
        <p:spPr>
          <a:xfrm>
            <a:off x="2628900" y="1627188"/>
            <a:ext cx="2416175" cy="277812"/>
          </a:xfrm>
          <a:prstGeom prst="rect">
            <a:avLst/>
          </a:prstGeom>
          <a:noFill/>
          <a:ln w="50800">
            <a:noFill/>
          </a:ln>
        </p:spPr>
        <p:txBody>
          <a:bodyPr lIns="90488" tIns="44450" rIns="90488" bIns="44450"/>
          <a:p>
            <a:pPr defTabSz="762000" eaLnBrk="0" hangingPunct="0">
              <a:lnSpc>
                <a:spcPct val="90000"/>
              </a:lnSpc>
            </a:pPr>
            <a:r>
              <a:rPr lang="zh-CN" altLang="en-US" sz="1400" b="1">
                <a:solidFill>
                  <a:srgbClr val="00279F"/>
                </a:solidFill>
                <a:latin typeface="Arial" panose="020B0604020202020204" pitchFamily="34" charset="0"/>
              </a:rPr>
              <a:t>粘度</a:t>
            </a:r>
            <a:r>
              <a:rPr lang="en-US" altLang="zh-CN" sz="1400" b="1">
                <a:solidFill>
                  <a:srgbClr val="00279F"/>
                </a:solidFill>
                <a:latin typeface="Arial" panose="020B0604020202020204" pitchFamily="34" charset="0"/>
              </a:rPr>
              <a:t>: </a:t>
            </a:r>
            <a:r>
              <a:rPr lang="zh-CN" altLang="en-US" sz="1400" b="1">
                <a:solidFill>
                  <a:srgbClr val="00279F"/>
                </a:solidFill>
                <a:latin typeface="Arial" panose="020B0604020202020204" pitchFamily="34" charset="0"/>
              </a:rPr>
              <a:t>越低越好</a:t>
            </a:r>
            <a:endParaRPr lang="zh-CN" altLang="en-US" sz="1400" b="1">
              <a:solidFill>
                <a:srgbClr val="00279F"/>
              </a:solidFill>
              <a:latin typeface="Arial" panose="020B0604020202020204" pitchFamily="34" charset="0"/>
            </a:endParaRPr>
          </a:p>
        </p:txBody>
      </p:sp>
      <p:cxnSp>
        <p:nvCxnSpPr>
          <p:cNvPr id="2366" name="Line 6"/>
          <p:cNvCxnSpPr/>
          <p:nvPr/>
        </p:nvCxnSpPr>
        <p:spPr>
          <a:xfrm>
            <a:off x="1833563" y="1698625"/>
            <a:ext cx="722312" cy="74613"/>
          </a:xfrm>
          <a:prstGeom prst="line">
            <a:avLst/>
          </a:prstGeom>
          <a:ln w="50800" cap="flat" cmpd="sng">
            <a:solidFill>
              <a:srgbClr val="3333CC"/>
            </a:solidFill>
            <a:prstDash val="solid"/>
            <a:headEnd type="none" w="med" len="med"/>
            <a:tailEnd type="triangle" w="med" len="med"/>
          </a:ln>
        </p:spPr>
      </p:cxnSp>
      <p:cxnSp>
        <p:nvCxnSpPr>
          <p:cNvPr id="2367" name="Line 7"/>
          <p:cNvCxnSpPr/>
          <p:nvPr/>
        </p:nvCxnSpPr>
        <p:spPr>
          <a:xfrm flipV="1">
            <a:off x="1833563" y="1412875"/>
            <a:ext cx="722312" cy="217488"/>
          </a:xfrm>
          <a:prstGeom prst="line">
            <a:avLst/>
          </a:prstGeom>
          <a:ln w="50800" cap="flat" cmpd="sng">
            <a:solidFill>
              <a:srgbClr val="3333CC"/>
            </a:solidFill>
            <a:prstDash val="solid"/>
            <a:headEnd type="none" w="med" len="med"/>
            <a:tailEnd type="triangle" w="med" len="med"/>
          </a:ln>
        </p:spPr>
      </p:cxnSp>
      <p:sp>
        <p:nvSpPr>
          <p:cNvPr id="2368" name="Rectangle 8"/>
          <p:cNvSpPr/>
          <p:nvPr/>
        </p:nvSpPr>
        <p:spPr>
          <a:xfrm>
            <a:off x="4140200" y="1271588"/>
            <a:ext cx="2016125" cy="450850"/>
          </a:xfrm>
          <a:prstGeom prst="rect">
            <a:avLst/>
          </a:prstGeom>
          <a:solidFill>
            <a:srgbClr val="00CC99"/>
          </a:solidFill>
          <a:ln w="12700">
            <a:noFill/>
          </a:ln>
        </p:spPr>
        <p:txBody>
          <a:bodyPr lIns="90488" tIns="44450" rIns="90488" bIns="44450"/>
          <a:p>
            <a:pPr eaLnBrk="0" hangingPunct="0"/>
            <a:r>
              <a:rPr lang="en-US" altLang="zh-CN" b="1">
                <a:solidFill>
                  <a:srgbClr val="00279F"/>
                </a:solidFill>
                <a:latin typeface="Symbol" panose="05050102010706020507" pitchFamily="18" charset="2"/>
              </a:rPr>
              <a:t>g</a:t>
            </a:r>
            <a:r>
              <a:rPr lang="en-US" altLang="zh-CN" b="1">
                <a:solidFill>
                  <a:srgbClr val="00279F"/>
                </a:solidFill>
              </a:rPr>
              <a:t> </a:t>
            </a:r>
            <a:r>
              <a:rPr lang="zh-CN" altLang="en-US" b="1" baseline="-25000">
                <a:solidFill>
                  <a:srgbClr val="00279F"/>
                </a:solidFill>
              </a:rPr>
              <a:t>配方</a:t>
            </a:r>
            <a:r>
              <a:rPr lang="zh-CN" altLang="en-US" b="1">
                <a:solidFill>
                  <a:srgbClr val="00279F"/>
                </a:solidFill>
              </a:rPr>
              <a:t> </a:t>
            </a:r>
            <a:r>
              <a:rPr lang="en-US" altLang="zh-CN" b="1">
                <a:solidFill>
                  <a:srgbClr val="00279F"/>
                </a:solidFill>
              </a:rPr>
              <a:t>&lt; </a:t>
            </a:r>
            <a:r>
              <a:rPr lang="en-US" altLang="zh-CN" b="1">
                <a:solidFill>
                  <a:srgbClr val="00279F"/>
                </a:solidFill>
                <a:latin typeface="Symbol" panose="05050102010706020507" pitchFamily="18" charset="2"/>
              </a:rPr>
              <a:t>g</a:t>
            </a:r>
            <a:r>
              <a:rPr lang="en-US" altLang="zh-CN" b="1" baseline="-25000">
                <a:solidFill>
                  <a:srgbClr val="00279F"/>
                </a:solidFill>
              </a:rPr>
              <a:t> </a:t>
            </a:r>
            <a:r>
              <a:rPr lang="zh-CN" altLang="en-US" b="1" baseline="-25000">
                <a:solidFill>
                  <a:srgbClr val="00279F"/>
                </a:solidFill>
              </a:rPr>
              <a:t>底材</a:t>
            </a:r>
            <a:endParaRPr lang="zh-CN" altLang="en-US" b="1" baseline="-25000">
              <a:solidFill>
                <a:srgbClr val="00279F"/>
              </a:solidFill>
            </a:endParaRPr>
          </a:p>
        </p:txBody>
      </p:sp>
      <p:sp>
        <p:nvSpPr>
          <p:cNvPr id="2369" name="Rectangle 9"/>
          <p:cNvSpPr/>
          <p:nvPr/>
        </p:nvSpPr>
        <p:spPr>
          <a:xfrm>
            <a:off x="4572000" y="2705100"/>
            <a:ext cx="5402263" cy="1851025"/>
          </a:xfrm>
          <a:prstGeom prst="rect">
            <a:avLst/>
          </a:prstGeom>
          <a:noFill/>
          <a:ln w="9525">
            <a:noFill/>
          </a:ln>
        </p:spPr>
        <p:txBody>
          <a:bodyPr/>
          <a:p>
            <a:pPr marL="742950" indent="-285750">
              <a:lnSpc>
                <a:spcPct val="80000"/>
              </a:lnSpc>
              <a:spcBef>
                <a:spcPct val="20000"/>
              </a:spcBef>
              <a:buFont typeface="Times New Roman" panose="02020603050405020304" pitchFamily="18" charset="0"/>
              <a:buChar char="-"/>
            </a:pPr>
            <a:r>
              <a:rPr lang="zh-CN" altLang="en-US" sz="1400" b="1">
                <a:solidFill>
                  <a:srgbClr val="00219C"/>
                </a:solidFill>
                <a:latin typeface="Tahoma" panose="020B0604030504040204" pitchFamily="34" charset="0"/>
                <a:sym typeface="Symbol" panose="05050102010706020507" pitchFamily="18" charset="2"/>
              </a:rPr>
              <a:t>收缩对附着力非常有害</a:t>
            </a:r>
            <a:endParaRPr lang="zh-CN" altLang="en-US" sz="1400" b="1">
              <a:solidFill>
                <a:srgbClr val="00219C"/>
              </a:solidFill>
              <a:latin typeface="Tahoma" panose="020B0604030504040204" pitchFamily="34" charset="0"/>
              <a:sym typeface="Symbol" panose="05050102010706020507" pitchFamily="18" charset="2"/>
            </a:endParaRPr>
          </a:p>
          <a:p>
            <a:pPr marL="742950" lvl="1" indent="-285750" eaLnBrk="1" latinLnBrk="0" hangingPunct="1">
              <a:lnSpc>
                <a:spcPct val="80000"/>
              </a:lnSpc>
              <a:spcBef>
                <a:spcPct val="20000"/>
              </a:spcBef>
              <a:buClr>
                <a:schemeClr val="bg1"/>
              </a:buClr>
              <a:buFont typeface="Times New Roman" panose="02020603050405020304" pitchFamily="18" charset="0"/>
              <a:buChar char="-"/>
            </a:pPr>
            <a:r>
              <a:rPr lang="zh-CN" altLang="en-US" sz="1400" b="1">
                <a:solidFill>
                  <a:srgbClr val="00219C"/>
                </a:solidFill>
                <a:latin typeface="Tahoma" panose="020B0604030504040204" pitchFamily="34" charset="0"/>
              </a:rPr>
              <a:t>起因</a:t>
            </a:r>
            <a:r>
              <a:rPr lang="en-US" altLang="zh-CN" sz="1400" b="1">
                <a:solidFill>
                  <a:srgbClr val="00219C"/>
                </a:solidFill>
                <a:latin typeface="Tahoma" panose="020B0604030504040204" pitchFamily="34" charset="0"/>
              </a:rPr>
              <a:t>: </a:t>
            </a:r>
            <a:r>
              <a:rPr lang="zh-CN" altLang="en-US" sz="1400" b="1">
                <a:solidFill>
                  <a:srgbClr val="00219C"/>
                </a:solidFill>
                <a:latin typeface="Tahoma" panose="020B0604030504040204" pitchFamily="34" charset="0"/>
              </a:rPr>
              <a:t>双键的聚合</a:t>
            </a:r>
            <a:endParaRPr lang="zh-CN" altLang="en-US" sz="1400" b="1">
              <a:solidFill>
                <a:srgbClr val="00219C"/>
              </a:solidFill>
              <a:latin typeface="Tahoma" panose="020B0604030504040204" pitchFamily="34" charset="0"/>
            </a:endParaRPr>
          </a:p>
          <a:p>
            <a:pPr marL="742950" lvl="1" indent="-285750" eaLnBrk="1" latinLnBrk="0" hangingPunct="1">
              <a:lnSpc>
                <a:spcPct val="80000"/>
              </a:lnSpc>
              <a:spcBef>
                <a:spcPct val="20000"/>
              </a:spcBef>
              <a:buClr>
                <a:schemeClr val="bg1"/>
              </a:buClr>
              <a:buFont typeface="Times New Roman" panose="02020603050405020304" pitchFamily="18" charset="0"/>
              <a:buChar char="-"/>
            </a:pPr>
            <a:r>
              <a:rPr lang="zh-CN" altLang="en-US" sz="1400" b="1">
                <a:solidFill>
                  <a:srgbClr val="00219C"/>
                </a:solidFill>
                <a:latin typeface="Tahoma" panose="020B0604030504040204" pitchFamily="34" charset="0"/>
              </a:rPr>
              <a:t>在聚合过程中</a:t>
            </a:r>
            <a:r>
              <a:rPr lang="en-US" altLang="zh-CN" sz="1400" b="1">
                <a:solidFill>
                  <a:srgbClr val="00219C"/>
                </a:solidFill>
                <a:latin typeface="Tahoma" panose="020B0604030504040204" pitchFamily="34" charset="0"/>
              </a:rPr>
              <a:t>, </a:t>
            </a:r>
            <a:r>
              <a:rPr lang="zh-CN" altLang="en-US" sz="1400" b="1">
                <a:solidFill>
                  <a:srgbClr val="00219C"/>
                </a:solidFill>
                <a:latin typeface="Tahoma" panose="020B0604030504040204" pitchFamily="34" charset="0"/>
              </a:rPr>
              <a:t>密度增加</a:t>
            </a:r>
            <a:r>
              <a:rPr lang="zh-CN" altLang="en-US" sz="1400" b="1">
                <a:solidFill>
                  <a:srgbClr val="00219C"/>
                </a:solidFill>
                <a:latin typeface="Tahoma" panose="020B0604030504040204" pitchFamily="34" charset="0"/>
                <a:sym typeface="Wingdings" panose="05000000000000000000" pitchFamily="2" charset="2"/>
              </a:rPr>
              <a:t> 收缩</a:t>
            </a:r>
            <a:endParaRPr lang="zh-CN" altLang="en-US" sz="1400" b="1">
              <a:solidFill>
                <a:srgbClr val="00219C"/>
              </a:solidFill>
              <a:latin typeface="Tahoma" panose="020B0604030504040204" pitchFamily="34" charset="0"/>
              <a:sym typeface="Wingdings" panose="05000000000000000000" pitchFamily="2" charset="2"/>
            </a:endParaRPr>
          </a:p>
          <a:p>
            <a:pPr marL="742950" indent="-285750">
              <a:lnSpc>
                <a:spcPct val="80000"/>
              </a:lnSpc>
              <a:spcBef>
                <a:spcPct val="20000"/>
              </a:spcBef>
              <a:buFont typeface="Times New Roman" panose="02020603050405020304" pitchFamily="18" charset="0"/>
              <a:buChar char="-"/>
            </a:pPr>
            <a:endParaRPr lang="zh-CN" altLang="en-US" sz="1400" b="1">
              <a:solidFill>
                <a:srgbClr val="00219C"/>
              </a:solidFill>
              <a:latin typeface="Tahoma" panose="020B0604030504040204" pitchFamily="34" charset="0"/>
            </a:endParaRPr>
          </a:p>
          <a:p>
            <a:pPr marL="742950" indent="-285750">
              <a:lnSpc>
                <a:spcPct val="80000"/>
              </a:lnSpc>
              <a:spcBef>
                <a:spcPct val="20000"/>
              </a:spcBef>
              <a:buFont typeface="Times New Roman" panose="02020603050405020304" pitchFamily="18" charset="0"/>
              <a:buChar char="-"/>
            </a:pPr>
            <a:r>
              <a:rPr lang="zh-CN" altLang="en-US" sz="1400" b="1">
                <a:solidFill>
                  <a:srgbClr val="00219C"/>
                </a:solidFill>
                <a:latin typeface="Tahoma" panose="020B0604030504040204" pitchFamily="34" charset="0"/>
                <a:sym typeface="Symbol" panose="05050102010706020507" pitchFamily="18" charset="2"/>
              </a:rPr>
              <a:t>收缩</a:t>
            </a:r>
            <a:r>
              <a:rPr lang="en-US" altLang="zh-CN" sz="1400" b="1">
                <a:solidFill>
                  <a:srgbClr val="00219C"/>
                </a:solidFill>
                <a:latin typeface="Tahoma" panose="020B0604030504040204" pitchFamily="34" charset="0"/>
                <a:sym typeface="Symbol" panose="05050102010706020507" pitchFamily="18" charset="2"/>
              </a:rPr>
              <a:t>: </a:t>
            </a:r>
            <a:r>
              <a:rPr lang="zh-CN" altLang="en-US" sz="1400" b="1">
                <a:solidFill>
                  <a:srgbClr val="00219C"/>
                </a:solidFill>
                <a:latin typeface="Tahoma" panose="020B0604030504040204" pitchFamily="34" charset="0"/>
                <a:sym typeface="Symbol" panose="05050102010706020507" pitchFamily="18" charset="2"/>
              </a:rPr>
              <a:t>如何测量</a:t>
            </a:r>
            <a:r>
              <a:rPr lang="en-US" altLang="zh-CN" sz="1400" b="1">
                <a:solidFill>
                  <a:srgbClr val="00219C"/>
                </a:solidFill>
                <a:latin typeface="Tahoma" panose="020B0604030504040204" pitchFamily="34" charset="0"/>
                <a:sym typeface="Symbol" panose="05050102010706020507" pitchFamily="18" charset="2"/>
              </a:rPr>
              <a:t>?</a:t>
            </a:r>
            <a:endParaRPr lang="en-US" altLang="zh-CN" sz="1400" b="1">
              <a:solidFill>
                <a:srgbClr val="00219C"/>
              </a:solidFill>
              <a:latin typeface="Tahoma" panose="020B0604030504040204" pitchFamily="34" charset="0"/>
              <a:sym typeface="Symbol" panose="05050102010706020507" pitchFamily="18" charset="2"/>
            </a:endParaRPr>
          </a:p>
          <a:p>
            <a:pPr marL="742950" lvl="1" indent="-285750" eaLnBrk="1" latinLnBrk="0" hangingPunct="1">
              <a:lnSpc>
                <a:spcPct val="80000"/>
              </a:lnSpc>
              <a:spcBef>
                <a:spcPct val="20000"/>
              </a:spcBef>
              <a:buClr>
                <a:schemeClr val="bg1"/>
              </a:buClr>
              <a:buFont typeface="Times New Roman" panose="02020603050405020304" pitchFamily="18" charset="0"/>
              <a:buChar char="-"/>
            </a:pPr>
            <a:r>
              <a:rPr lang="zh-CN" altLang="en-US" sz="1400" b="1">
                <a:solidFill>
                  <a:srgbClr val="00219C"/>
                </a:solidFill>
                <a:latin typeface="Tahoma" panose="020B0604030504040204" pitchFamily="34" charset="0"/>
              </a:rPr>
              <a:t>收缩</a:t>
            </a:r>
            <a:r>
              <a:rPr lang="en-US" altLang="zh-CN" sz="1400" b="1">
                <a:solidFill>
                  <a:srgbClr val="00219C"/>
                </a:solidFill>
                <a:latin typeface="Tahoma" panose="020B0604030504040204" pitchFamily="34" charset="0"/>
              </a:rPr>
              <a:t>(%) =100 x (dcured - dliquid )/ dcured</a:t>
            </a:r>
            <a:br>
              <a:rPr lang="en-US" altLang="zh-CN" sz="1400" b="1">
                <a:solidFill>
                  <a:srgbClr val="00219C"/>
                </a:solidFill>
                <a:latin typeface="Tahoma" panose="020B0604030504040204" pitchFamily="34" charset="0"/>
              </a:rPr>
            </a:br>
            <a:br>
              <a:rPr lang="en-US" altLang="zh-CN" sz="1400" b="1">
                <a:solidFill>
                  <a:srgbClr val="00219C"/>
                </a:solidFill>
                <a:latin typeface="Tahoma" panose="020B0604030504040204" pitchFamily="34" charset="0"/>
              </a:rPr>
            </a:br>
            <a:r>
              <a:rPr lang="zh-CN" altLang="en-US" sz="1400" b="1">
                <a:solidFill>
                  <a:srgbClr val="00219C"/>
                </a:solidFill>
                <a:latin typeface="Tahoma" panose="020B0604030504040204" pitchFamily="34" charset="0"/>
              </a:rPr>
              <a:t>注： </a:t>
            </a:r>
            <a:r>
              <a:rPr lang="en-US" altLang="zh-CN" sz="1400" b="1">
                <a:solidFill>
                  <a:srgbClr val="00219C"/>
                </a:solidFill>
                <a:latin typeface="Tahoma" panose="020B0604030504040204" pitchFamily="34" charset="0"/>
              </a:rPr>
              <a:t>dcured = </a:t>
            </a:r>
            <a:r>
              <a:rPr lang="zh-CN" altLang="en-US" sz="1400" b="1">
                <a:solidFill>
                  <a:srgbClr val="00219C"/>
                </a:solidFill>
                <a:latin typeface="Tahoma" panose="020B0604030504040204" pitchFamily="34" charset="0"/>
              </a:rPr>
              <a:t>固化后体系密度</a:t>
            </a:r>
            <a:endParaRPr lang="zh-CN" altLang="en-US" sz="1400" b="1">
              <a:solidFill>
                <a:srgbClr val="00219C"/>
              </a:solidFill>
              <a:latin typeface="Tahoma" panose="020B0604030504040204" pitchFamily="34" charset="0"/>
            </a:endParaRPr>
          </a:p>
          <a:p>
            <a:pPr marL="742950" lvl="1" indent="-285750" eaLnBrk="1" latinLnBrk="0" hangingPunct="1">
              <a:lnSpc>
                <a:spcPct val="80000"/>
              </a:lnSpc>
              <a:spcBef>
                <a:spcPct val="20000"/>
              </a:spcBef>
              <a:buClr>
                <a:schemeClr val="bg1"/>
              </a:buClr>
              <a:buFont typeface="Times New Roman" panose="02020603050405020304" pitchFamily="18" charset="0"/>
              <a:buChar char="-"/>
            </a:pPr>
            <a:r>
              <a:rPr lang="zh-CN" altLang="en-US" sz="1400" b="1">
                <a:solidFill>
                  <a:srgbClr val="00219C"/>
                </a:solidFill>
                <a:latin typeface="Tahoma" panose="020B0604030504040204" pitchFamily="34" charset="0"/>
              </a:rPr>
              <a:t>	     </a:t>
            </a:r>
            <a:r>
              <a:rPr lang="en-US" altLang="zh-CN" sz="1400" b="1">
                <a:solidFill>
                  <a:srgbClr val="00219C"/>
                </a:solidFill>
                <a:latin typeface="Tahoma" panose="020B0604030504040204" pitchFamily="34" charset="0"/>
              </a:rPr>
              <a:t>dliquid   = </a:t>
            </a:r>
            <a:r>
              <a:rPr lang="zh-CN" altLang="en-US" sz="1400" b="1">
                <a:solidFill>
                  <a:srgbClr val="00219C"/>
                </a:solidFill>
                <a:latin typeface="Tahoma" panose="020B0604030504040204" pitchFamily="34" charset="0"/>
              </a:rPr>
              <a:t>液</a:t>
            </a:r>
            <a:r>
              <a:rPr lang="zh-CN" altLang="en-US" sz="1400" b="1">
                <a:solidFill>
                  <a:srgbClr val="00219C"/>
                </a:solidFill>
                <a:latin typeface="Tahoma" panose="020B0604030504040204" pitchFamily="34" charset="0"/>
                <a:sym typeface="Symbol" panose="05050102010706020507" pitchFamily="18" charset="2"/>
              </a:rPr>
              <a:t>体密度</a:t>
            </a:r>
            <a:endParaRPr lang="zh-CN" altLang="en-US" sz="1400" b="1">
              <a:solidFill>
                <a:srgbClr val="00219C"/>
              </a:solidFill>
              <a:latin typeface="Tahoma" panose="020B0604030504040204" pitchFamily="34" charset="0"/>
              <a:sym typeface="Symbol" panose="05050102010706020507" pitchFamily="18" charset="2"/>
            </a:endParaRPr>
          </a:p>
        </p:txBody>
      </p:sp>
      <p:sp>
        <p:nvSpPr>
          <p:cNvPr id="2370" name="Rectangle 10"/>
          <p:cNvSpPr/>
          <p:nvPr/>
        </p:nvSpPr>
        <p:spPr>
          <a:xfrm>
            <a:off x="38100" y="3790950"/>
            <a:ext cx="5110163" cy="2144713"/>
          </a:xfrm>
          <a:prstGeom prst="rect">
            <a:avLst/>
          </a:prstGeom>
          <a:noFill/>
          <a:ln w="9525">
            <a:noFill/>
          </a:ln>
        </p:spPr>
        <p:txBody>
          <a:bodyPr/>
          <a:p>
            <a:pPr marL="361950" indent="-361950" eaLnBrk="0" hangingPunct="0">
              <a:lnSpc>
                <a:spcPct val="80000"/>
              </a:lnSpc>
            </a:pPr>
            <a:r>
              <a:rPr lang="zh-CN" altLang="en-US" sz="1400" b="1">
                <a:solidFill>
                  <a:srgbClr val="00219C"/>
                </a:solidFill>
                <a:latin typeface="Tahoma" panose="020B0604030504040204" pitchFamily="34" charset="0"/>
              </a:rPr>
              <a:t>不同种类和规格的材料 </a:t>
            </a:r>
            <a:r>
              <a:rPr lang="en-US" altLang="zh-CN" sz="1400" b="1">
                <a:solidFill>
                  <a:srgbClr val="00219C"/>
                </a:solidFill>
                <a:latin typeface="Tahoma" panose="020B0604030504040204" pitchFamily="34" charset="0"/>
              </a:rPr>
              <a:t>/ </a:t>
            </a:r>
            <a:r>
              <a:rPr lang="zh-CN" altLang="en-US" sz="1400" b="1">
                <a:solidFill>
                  <a:srgbClr val="00219C"/>
                </a:solidFill>
                <a:latin typeface="Tahoma" panose="020B0604030504040204" pitchFamily="34" charset="0"/>
              </a:rPr>
              <a:t>底材</a:t>
            </a:r>
            <a:r>
              <a:rPr lang="en-US" altLang="zh-CN" sz="1400" b="1">
                <a:solidFill>
                  <a:srgbClr val="00219C"/>
                </a:solidFill>
                <a:latin typeface="Tahoma" panose="020B0604030504040204" pitchFamily="34" charset="0"/>
              </a:rPr>
              <a:t>: </a:t>
            </a:r>
            <a:endParaRPr lang="en-US" altLang="zh-CN" sz="1400" b="1">
              <a:solidFill>
                <a:srgbClr val="00219C"/>
              </a:solidFill>
              <a:latin typeface="Tahoma" panose="020B0604030504040204" pitchFamily="34" charset="0"/>
            </a:endParaRPr>
          </a:p>
          <a:p>
            <a:pPr marL="1073150" lvl="1" indent="-358775" eaLnBrk="0" latinLnBrk="0" hangingPunct="0">
              <a:lnSpc>
                <a:spcPct val="80000"/>
              </a:lnSpc>
              <a:buClr>
                <a:schemeClr val="bg1"/>
              </a:buClr>
            </a:pPr>
            <a:r>
              <a:rPr lang="en-US" altLang="zh-CN" sz="1400" b="1">
                <a:solidFill>
                  <a:srgbClr val="00219C"/>
                </a:solidFill>
                <a:latin typeface="Tahoma" panose="020B0604030504040204" pitchFamily="34" charset="0"/>
              </a:rPr>
              <a:t>PVC, PE </a:t>
            </a:r>
            <a:r>
              <a:rPr lang="zh-CN" altLang="en-US" sz="1400" b="1">
                <a:solidFill>
                  <a:srgbClr val="00219C"/>
                </a:solidFill>
                <a:latin typeface="Tahoma" panose="020B0604030504040204" pitchFamily="34" charset="0"/>
              </a:rPr>
              <a:t>等材料每家供应商提供的都存在一些不同</a:t>
            </a:r>
            <a:endParaRPr lang="zh-CN" altLang="en-US" sz="1400" b="1">
              <a:solidFill>
                <a:srgbClr val="00219C"/>
              </a:solidFill>
              <a:latin typeface="Tahoma" panose="020B0604030504040204" pitchFamily="34" charset="0"/>
            </a:endParaRPr>
          </a:p>
          <a:p>
            <a:pPr marL="361950" indent="-361950" eaLnBrk="0" hangingPunct="0">
              <a:lnSpc>
                <a:spcPct val="80000"/>
              </a:lnSpc>
            </a:pPr>
            <a:r>
              <a:rPr lang="zh-CN" altLang="en-US" sz="1400" b="1">
                <a:solidFill>
                  <a:srgbClr val="00219C"/>
                </a:solidFill>
                <a:latin typeface="Tahoma" panose="020B0604030504040204" pitchFamily="34" charset="0"/>
              </a:rPr>
              <a:t>附着力方面</a:t>
            </a:r>
            <a:r>
              <a:rPr lang="en-US" altLang="zh-CN" sz="1400" b="1">
                <a:solidFill>
                  <a:srgbClr val="00219C"/>
                </a:solidFill>
                <a:latin typeface="Tahoma" panose="020B0604030504040204" pitchFamily="34" charset="0"/>
              </a:rPr>
              <a:t>: </a:t>
            </a:r>
            <a:endParaRPr lang="en-US" altLang="zh-CN" sz="1400" b="1">
              <a:solidFill>
                <a:srgbClr val="00219C"/>
              </a:solidFill>
              <a:latin typeface="Tahoma" panose="020B0604030504040204" pitchFamily="34" charset="0"/>
            </a:endParaRPr>
          </a:p>
          <a:p>
            <a:pPr marL="1073150" lvl="1" indent="-358775" eaLnBrk="0" latinLnBrk="0" hangingPunct="0">
              <a:lnSpc>
                <a:spcPct val="80000"/>
              </a:lnSpc>
              <a:buClr>
                <a:schemeClr val="bg1"/>
              </a:buClr>
            </a:pPr>
            <a:r>
              <a:rPr lang="zh-CN" altLang="en-US" sz="1400" b="1">
                <a:solidFill>
                  <a:srgbClr val="00219C"/>
                </a:solidFill>
                <a:latin typeface="Tahoma" panose="020B0604030504040204" pitchFamily="34" charset="0"/>
              </a:rPr>
              <a:t>一些塑胶基材非常困难 </a:t>
            </a:r>
            <a:r>
              <a:rPr lang="en-US" altLang="zh-CN" sz="1400" b="1">
                <a:solidFill>
                  <a:srgbClr val="00219C"/>
                </a:solidFill>
                <a:latin typeface="Tahoma" panose="020B0604030504040204" pitchFamily="34" charset="0"/>
              </a:rPr>
              <a:t>(</a:t>
            </a:r>
            <a:r>
              <a:rPr lang="zh-CN" altLang="en-US" sz="1400" b="1">
                <a:solidFill>
                  <a:srgbClr val="00219C"/>
                </a:solidFill>
                <a:latin typeface="Tahoma" panose="020B0604030504040204" pitchFamily="34" charset="0"/>
              </a:rPr>
              <a:t>非极性塑料基材</a:t>
            </a:r>
            <a:r>
              <a:rPr lang="en-US" altLang="zh-CN" sz="1400" b="1">
                <a:solidFill>
                  <a:srgbClr val="00219C"/>
                </a:solidFill>
                <a:latin typeface="Tahoma" panose="020B0604030504040204" pitchFamily="34" charset="0"/>
              </a:rPr>
              <a:t>) </a:t>
            </a:r>
            <a:endParaRPr lang="en-US" altLang="zh-CN" sz="1400" b="1">
              <a:solidFill>
                <a:srgbClr val="00219C"/>
              </a:solidFill>
              <a:latin typeface="Tahoma" panose="020B0604030504040204" pitchFamily="34" charset="0"/>
            </a:endParaRPr>
          </a:p>
          <a:p>
            <a:pPr marL="1073150" lvl="1" indent="-358775" eaLnBrk="0" latinLnBrk="0" hangingPunct="0">
              <a:lnSpc>
                <a:spcPct val="80000"/>
              </a:lnSpc>
              <a:buClr>
                <a:schemeClr val="bg1"/>
              </a:buClr>
            </a:pPr>
            <a:r>
              <a:rPr lang="zh-CN" altLang="en-US" sz="1400" b="1">
                <a:solidFill>
                  <a:srgbClr val="00219C"/>
                </a:solidFill>
                <a:latin typeface="Tahoma" panose="020B0604030504040204" pitchFamily="34" charset="0"/>
              </a:rPr>
              <a:t>非渗透性 </a:t>
            </a:r>
            <a:r>
              <a:rPr lang="en-US" altLang="zh-CN" sz="1400" b="1">
                <a:solidFill>
                  <a:srgbClr val="00219C"/>
                </a:solidFill>
                <a:latin typeface="Verdana" panose="020B0604030504040204" pitchFamily="34" charset="0"/>
              </a:rPr>
              <a:t>–</a:t>
            </a:r>
            <a:r>
              <a:rPr lang="en-US" altLang="zh-CN" sz="1400" b="1">
                <a:solidFill>
                  <a:srgbClr val="00219C"/>
                </a:solidFill>
                <a:latin typeface="Tahoma" panose="020B0604030504040204" pitchFamily="34" charset="0"/>
              </a:rPr>
              <a:t> </a:t>
            </a:r>
            <a:r>
              <a:rPr lang="zh-CN" altLang="en-US" sz="1400" b="1">
                <a:solidFill>
                  <a:srgbClr val="00219C"/>
                </a:solidFill>
                <a:latin typeface="Tahoma" panose="020B0604030504040204" pitchFamily="34" charset="0"/>
              </a:rPr>
              <a:t>无物理粘附</a:t>
            </a:r>
            <a:endParaRPr lang="zh-CN" altLang="en-US" sz="1400" b="1">
              <a:solidFill>
                <a:srgbClr val="00219C"/>
              </a:solidFill>
              <a:latin typeface="Tahoma" panose="020B0604030504040204" pitchFamily="34" charset="0"/>
            </a:endParaRPr>
          </a:p>
          <a:p>
            <a:pPr marL="361950" indent="-361950" eaLnBrk="0" hangingPunct="0">
              <a:lnSpc>
                <a:spcPct val="80000"/>
              </a:lnSpc>
            </a:pPr>
            <a:r>
              <a:rPr lang="zh-CN" altLang="en-US" sz="1400" b="1">
                <a:solidFill>
                  <a:srgbClr val="00219C"/>
                </a:solidFill>
                <a:latin typeface="Tahoma" panose="020B0604030504040204" pitchFamily="34" charset="0"/>
              </a:rPr>
              <a:t>表面处理的可能性</a:t>
            </a:r>
            <a:r>
              <a:rPr lang="en-US" altLang="zh-CN" sz="1400" b="1">
                <a:solidFill>
                  <a:srgbClr val="00219C"/>
                </a:solidFill>
                <a:latin typeface="Tahoma" panose="020B0604030504040204" pitchFamily="34" charset="0"/>
              </a:rPr>
              <a:t>: </a:t>
            </a:r>
            <a:endParaRPr lang="en-US" altLang="zh-CN" sz="1400" b="1">
              <a:solidFill>
                <a:srgbClr val="00219C"/>
              </a:solidFill>
              <a:latin typeface="Tahoma" panose="020B0604030504040204" pitchFamily="34" charset="0"/>
            </a:endParaRPr>
          </a:p>
          <a:p>
            <a:pPr marL="1073150" lvl="1" indent="-358775" eaLnBrk="0" latinLnBrk="0" hangingPunct="0">
              <a:lnSpc>
                <a:spcPct val="80000"/>
              </a:lnSpc>
              <a:buClr>
                <a:schemeClr val="bg1"/>
              </a:buClr>
            </a:pPr>
            <a:r>
              <a:rPr lang="zh-CN" altLang="en-US" sz="1400" b="1">
                <a:solidFill>
                  <a:srgbClr val="00219C"/>
                </a:solidFill>
                <a:latin typeface="Tahoma" panose="020B0604030504040204" pitchFamily="34" charset="0"/>
              </a:rPr>
              <a:t>提高表面极性 </a:t>
            </a:r>
            <a:r>
              <a:rPr lang="en-US" altLang="zh-CN" sz="1400" b="1">
                <a:solidFill>
                  <a:srgbClr val="00219C"/>
                </a:solidFill>
                <a:latin typeface="Tahoma" panose="020B0604030504040204" pitchFamily="34" charset="0"/>
              </a:rPr>
              <a:t>(</a:t>
            </a:r>
            <a:r>
              <a:rPr lang="zh-CN" altLang="en-US" sz="1400" b="1">
                <a:solidFill>
                  <a:srgbClr val="00219C"/>
                </a:solidFill>
                <a:latin typeface="Tahoma" panose="020B0604030504040204" pitchFamily="34" charset="0"/>
              </a:rPr>
              <a:t>更好的润湿</a:t>
            </a:r>
            <a:r>
              <a:rPr lang="en-US" altLang="zh-CN" sz="1400" b="1">
                <a:solidFill>
                  <a:srgbClr val="00219C"/>
                </a:solidFill>
                <a:latin typeface="Tahoma" panose="020B0604030504040204" pitchFamily="34" charset="0"/>
              </a:rPr>
              <a:t>,</a:t>
            </a:r>
            <a:r>
              <a:rPr lang="zh-CN" altLang="en-US" sz="1400" b="1">
                <a:solidFill>
                  <a:srgbClr val="00219C"/>
                </a:solidFill>
                <a:latin typeface="Tahoma" panose="020B0604030504040204" pitchFamily="34" charset="0"/>
              </a:rPr>
              <a:t>流动和流平</a:t>
            </a:r>
            <a:r>
              <a:rPr lang="en-US" altLang="zh-CN" sz="1400" b="1">
                <a:solidFill>
                  <a:srgbClr val="00219C"/>
                </a:solidFill>
                <a:latin typeface="Tahoma" panose="020B0604030504040204" pitchFamily="34" charset="0"/>
              </a:rPr>
              <a:t>)</a:t>
            </a:r>
            <a:endParaRPr lang="en-US" altLang="zh-CN" sz="1400" b="1">
              <a:solidFill>
                <a:srgbClr val="00219C"/>
              </a:solidFill>
              <a:latin typeface="Tahoma" panose="020B0604030504040204" pitchFamily="34" charset="0"/>
            </a:endParaRPr>
          </a:p>
          <a:p>
            <a:pPr marL="1073150" lvl="1" indent="-358775" eaLnBrk="0" latinLnBrk="0" hangingPunct="0">
              <a:lnSpc>
                <a:spcPct val="80000"/>
              </a:lnSpc>
              <a:buClr>
                <a:schemeClr val="bg1"/>
              </a:buClr>
            </a:pPr>
            <a:r>
              <a:rPr lang="zh-CN" altLang="en-US" sz="1400" b="1">
                <a:solidFill>
                  <a:srgbClr val="00219C"/>
                </a:solidFill>
                <a:latin typeface="Tahoma" panose="020B0604030504040204" pitchFamily="34" charset="0"/>
              </a:rPr>
              <a:t>更好的附着力 </a:t>
            </a:r>
            <a:r>
              <a:rPr lang="en-US" altLang="zh-CN" sz="1400" b="1">
                <a:solidFill>
                  <a:srgbClr val="00219C"/>
                </a:solidFill>
                <a:latin typeface="Tahoma" panose="020B0604030504040204" pitchFamily="34" charset="0"/>
              </a:rPr>
              <a:t>(</a:t>
            </a:r>
            <a:r>
              <a:rPr lang="zh-CN" altLang="en-US" sz="1400" b="1">
                <a:solidFill>
                  <a:srgbClr val="00219C"/>
                </a:solidFill>
                <a:latin typeface="Tahoma" panose="020B0604030504040204" pitchFamily="34" charset="0"/>
              </a:rPr>
              <a:t>提高表面活性</a:t>
            </a:r>
            <a:r>
              <a:rPr lang="en-US" altLang="zh-CN" sz="1400" b="1">
                <a:solidFill>
                  <a:srgbClr val="00219C"/>
                </a:solidFill>
                <a:latin typeface="Tahoma" panose="020B0604030504040204" pitchFamily="34" charset="0"/>
              </a:rPr>
              <a:t>)</a:t>
            </a:r>
            <a:endParaRPr lang="en-US" altLang="zh-CN" sz="1400" b="1">
              <a:solidFill>
                <a:srgbClr val="00219C"/>
              </a:solidFill>
              <a:latin typeface="Tahoma" panose="020B0604030504040204" pitchFamily="34" charset="0"/>
            </a:endParaRPr>
          </a:p>
          <a:p>
            <a:pPr marL="361950" indent="-361950" eaLnBrk="0" hangingPunct="0">
              <a:lnSpc>
                <a:spcPct val="80000"/>
              </a:lnSpc>
            </a:pPr>
            <a:r>
              <a:rPr lang="zh-CN" altLang="en-US" sz="1400" b="1">
                <a:solidFill>
                  <a:srgbClr val="00219C"/>
                </a:solidFill>
                <a:latin typeface="Tahoma" panose="020B0604030504040204" pitchFamily="34" charset="0"/>
              </a:rPr>
              <a:t>增塑剂的迁移</a:t>
            </a:r>
            <a:r>
              <a:rPr lang="en-US" altLang="zh-CN" sz="1400" b="1">
                <a:solidFill>
                  <a:srgbClr val="00219C"/>
                </a:solidFill>
                <a:latin typeface="Tahoma" panose="020B0604030504040204" pitchFamily="34" charset="0"/>
              </a:rPr>
              <a:t>: </a:t>
            </a:r>
            <a:endParaRPr lang="en-US" altLang="zh-CN" sz="1400" b="1">
              <a:solidFill>
                <a:srgbClr val="00219C"/>
              </a:solidFill>
              <a:latin typeface="Tahoma" panose="020B0604030504040204" pitchFamily="34" charset="0"/>
            </a:endParaRPr>
          </a:p>
          <a:p>
            <a:pPr marL="1073150" lvl="1" indent="-358775" eaLnBrk="0" latinLnBrk="0" hangingPunct="0">
              <a:lnSpc>
                <a:spcPct val="80000"/>
              </a:lnSpc>
              <a:buClr>
                <a:schemeClr val="bg1"/>
              </a:buClr>
            </a:pPr>
            <a:r>
              <a:rPr lang="zh-CN" altLang="en-US" sz="1400" b="1">
                <a:solidFill>
                  <a:srgbClr val="00219C"/>
                </a:solidFill>
                <a:latin typeface="Tahoma" panose="020B0604030504040204" pitchFamily="34" charset="0"/>
              </a:rPr>
              <a:t>外加增塑剂价格便宜但容易迁移到表面</a:t>
            </a:r>
            <a:endParaRPr lang="zh-CN" altLang="en-US" sz="1400" b="1">
              <a:solidFill>
                <a:srgbClr val="00219C"/>
              </a:solidFill>
              <a:latin typeface="Tahoma" panose="020B0604030504040204" pitchFamily="34" charset="0"/>
            </a:endParaRPr>
          </a:p>
          <a:p>
            <a:pPr marL="1073150" lvl="1" indent="-358775" eaLnBrk="0" latinLnBrk="0" hangingPunct="0">
              <a:lnSpc>
                <a:spcPct val="80000"/>
              </a:lnSpc>
              <a:buClr>
                <a:schemeClr val="bg1"/>
              </a:buClr>
            </a:pPr>
            <a:r>
              <a:rPr lang="zh-CN" altLang="en-US" sz="1400" b="1">
                <a:solidFill>
                  <a:srgbClr val="00219C"/>
                </a:solidFill>
                <a:latin typeface="Tahoma" panose="020B0604030504040204" pitchFamily="34" charset="0"/>
              </a:rPr>
              <a:t>表面清洁可增进附着力和固化</a:t>
            </a:r>
            <a:endParaRPr lang="zh-CN" altLang="en-US" sz="1400" b="1">
              <a:solidFill>
                <a:srgbClr val="00219C"/>
              </a:solidFill>
              <a:latin typeface="Tahoma" panose="020B0604030504040204" pitchFamily="34" charset="0"/>
            </a:endParaRPr>
          </a:p>
          <a:p>
            <a:pPr marL="361950" indent="-361950" eaLnBrk="0" hangingPunct="0"/>
            <a:r>
              <a:rPr lang="zh-CN" altLang="en-US" sz="1400" b="1">
                <a:solidFill>
                  <a:srgbClr val="00219C"/>
                </a:solidFill>
                <a:latin typeface="Tahoma" panose="020B0604030504040204" pitchFamily="34" charset="0"/>
              </a:rPr>
              <a:t>        </a:t>
            </a:r>
            <a:r>
              <a:rPr lang="en-US" altLang="zh-CN" sz="1400" b="1">
                <a:solidFill>
                  <a:srgbClr val="00219C"/>
                </a:solidFill>
                <a:latin typeface="Tahoma" panose="020B0604030504040204" pitchFamily="34" charset="0"/>
              </a:rPr>
              <a:t>-</a:t>
            </a:r>
            <a:r>
              <a:rPr lang="zh-CN" altLang="en-US" sz="1400" b="1">
                <a:solidFill>
                  <a:srgbClr val="00219C"/>
                </a:solidFill>
                <a:latin typeface="Tahoma" panose="020B0604030504040204" pitchFamily="34" charset="0"/>
              </a:rPr>
              <a:t>在成型后立即施工 </a:t>
            </a:r>
            <a:r>
              <a:rPr lang="en-US" altLang="zh-CN" sz="1400" b="1">
                <a:solidFill>
                  <a:srgbClr val="00219C"/>
                </a:solidFill>
                <a:latin typeface="Tahoma" panose="020B0604030504040204" pitchFamily="34" charset="0"/>
              </a:rPr>
              <a:t>(</a:t>
            </a:r>
            <a:r>
              <a:rPr lang="zh-CN" altLang="en-US" sz="1400" b="1">
                <a:solidFill>
                  <a:srgbClr val="00219C"/>
                </a:solidFill>
                <a:latin typeface="Tahoma" panose="020B0604030504040204" pitchFamily="34" charset="0"/>
              </a:rPr>
              <a:t>保持表面的新鲜</a:t>
            </a:r>
            <a:r>
              <a:rPr lang="en-US" altLang="zh-CN" sz="1400" b="1">
                <a:solidFill>
                  <a:srgbClr val="00219C"/>
                </a:solidFill>
                <a:latin typeface="Tahoma" panose="020B0604030504040204" pitchFamily="34" charset="0"/>
              </a:rPr>
              <a:t>) </a:t>
            </a:r>
            <a:r>
              <a:rPr lang="en-US" altLang="zh-CN" sz="1400" b="1">
                <a:solidFill>
                  <a:srgbClr val="00219C"/>
                </a:solidFill>
                <a:latin typeface="Verdana" panose="020B0604030504040204" pitchFamily="34" charset="0"/>
              </a:rPr>
              <a:t>–</a:t>
            </a:r>
            <a:r>
              <a:rPr lang="en-US" altLang="zh-CN" sz="1400" b="1">
                <a:solidFill>
                  <a:srgbClr val="00219C"/>
                </a:solidFill>
                <a:latin typeface="Tahoma" panose="020B0604030504040204" pitchFamily="34" charset="0"/>
              </a:rPr>
              <a:t> </a:t>
            </a:r>
            <a:r>
              <a:rPr lang="zh-CN" altLang="en-US" sz="1400" b="1">
                <a:solidFill>
                  <a:srgbClr val="00219C"/>
                </a:solidFill>
                <a:latin typeface="Tahoma" panose="020B0604030504040204" pitchFamily="34" charset="0"/>
              </a:rPr>
              <a:t>最好的方法</a:t>
            </a:r>
            <a:endParaRPr lang="zh-CN" altLang="en-US" sz="1400" b="1">
              <a:solidFill>
                <a:srgbClr val="00219C"/>
              </a:solidFill>
              <a:latin typeface="Tahoma" panose="020B0604030504040204" pitchFamily="34" charset="0"/>
            </a:endParaRPr>
          </a:p>
        </p:txBody>
      </p:sp>
    </p:spTree>
  </p:cSld>
  <p:clrMapOvr>
    <a:masterClrMapping/>
  </p:clrMapOvr>
  <p:transition>
    <p:cut/>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73" name="Rectangle 2"/>
          <p:cNvSpPr/>
          <p:nvPr>
            <p:ph type="title" idx="4294967295"/>
          </p:nvPr>
        </p:nvSpPr>
        <p:spPr>
          <a:xfrm>
            <a:off x="2484438" y="333375"/>
            <a:ext cx="6827837" cy="539750"/>
          </a:xfrm>
          <a:ln/>
        </p:spPr>
        <p:txBody>
          <a:bodyPr wrap="square" lIns="80010" tIns="41605" rIns="80010" bIns="41605" anchor="t" anchorCtr="0"/>
          <a:p>
            <a:pPr defTabSz="952500" eaLnBrk="1" hangingPunct="1"/>
            <a:r>
              <a:rPr lang="zh-CN" altLang="en-US"/>
              <a:t>特殊物性要求的挑战</a:t>
            </a:r>
            <a:endParaRPr lang="zh-CN" altLang="en-US"/>
          </a:p>
        </p:txBody>
      </p:sp>
      <p:sp>
        <p:nvSpPr>
          <p:cNvPr id="2374" name="Rectangle 3"/>
          <p:cNvSpPr/>
          <p:nvPr>
            <p:ph type="body" idx="4294967295"/>
          </p:nvPr>
        </p:nvSpPr>
        <p:spPr>
          <a:xfrm>
            <a:off x="547688" y="1125538"/>
            <a:ext cx="8056562" cy="5111750"/>
          </a:xfrm>
          <a:prstGeom prst="rect">
            <a:avLst/>
          </a:prstGeom>
          <a:noFill/>
          <a:ln w="9525">
            <a:noFill/>
          </a:ln>
        </p:spPr>
        <p:txBody>
          <a:bodyPr lIns="71997" tIns="71997" rIns="71997" bIns="71997"/>
          <a:p>
            <a:pPr marL="361950" indent="-361950" defTabSz="228600" eaLnBrk="1" hangingPunct="1">
              <a:lnSpc>
                <a:spcPct val="80000"/>
              </a:lnSpc>
              <a:buClr>
                <a:srgbClr val="000099"/>
              </a:buClr>
            </a:pPr>
            <a:r>
              <a:rPr lang="zh-CN" altLang="en-US" sz="1600"/>
              <a:t>薄涂特性：</a:t>
            </a:r>
            <a:endParaRPr lang="zh-CN" altLang="en-US" sz="1600"/>
          </a:p>
          <a:p>
            <a:pPr marL="361950" indent="-361950" defTabSz="228600" eaLnBrk="1" hangingPunct="1">
              <a:lnSpc>
                <a:spcPct val="80000"/>
              </a:lnSpc>
              <a:buClr>
                <a:srgbClr val="000099"/>
              </a:buClr>
              <a:buNone/>
            </a:pPr>
            <a:r>
              <a:rPr lang="zh-CN" altLang="en-US" sz="1600"/>
              <a:t>       </a:t>
            </a:r>
            <a:r>
              <a:rPr lang="en-US" altLang="zh-CN" sz="1600"/>
              <a:t>-</a:t>
            </a:r>
            <a:r>
              <a:rPr lang="zh-CN" altLang="en-US" sz="1600"/>
              <a:t>厚边或缩边效应控制；</a:t>
            </a:r>
            <a:endParaRPr lang="zh-CN" altLang="en-US" sz="1600"/>
          </a:p>
          <a:p>
            <a:pPr marL="361950" indent="-361950" defTabSz="228600" eaLnBrk="1" hangingPunct="1">
              <a:lnSpc>
                <a:spcPct val="80000"/>
              </a:lnSpc>
              <a:buClr>
                <a:srgbClr val="000099"/>
              </a:buClr>
              <a:buNone/>
            </a:pPr>
            <a:r>
              <a:rPr lang="zh-CN" altLang="en-US" sz="1600"/>
              <a:t>       </a:t>
            </a:r>
            <a:r>
              <a:rPr lang="en-US" altLang="zh-CN" sz="1600"/>
              <a:t>-</a:t>
            </a:r>
            <a:r>
              <a:rPr lang="zh-CN" altLang="en-US" sz="1600"/>
              <a:t>高粘度低固含及低粘度高固含的取舍；</a:t>
            </a:r>
            <a:endParaRPr lang="zh-CN" altLang="en-US" sz="1600"/>
          </a:p>
          <a:p>
            <a:pPr marL="361950" indent="-361950" defTabSz="228600" eaLnBrk="1" hangingPunct="1">
              <a:lnSpc>
                <a:spcPct val="80000"/>
              </a:lnSpc>
              <a:buClr>
                <a:srgbClr val="000099"/>
              </a:buClr>
              <a:buNone/>
            </a:pPr>
            <a:r>
              <a:rPr lang="zh-CN" altLang="en-US" sz="1600"/>
              <a:t>       </a:t>
            </a:r>
            <a:r>
              <a:rPr lang="en-US" altLang="zh-CN" sz="1600"/>
              <a:t>-</a:t>
            </a:r>
            <a:r>
              <a:rPr lang="zh-CN" altLang="en-US" sz="1600"/>
              <a:t>表观效果控制； </a:t>
            </a:r>
            <a:endParaRPr lang="zh-CN" altLang="en-US" sz="1600"/>
          </a:p>
          <a:p>
            <a:pPr marL="361950" indent="-361950" defTabSz="228600" eaLnBrk="1" hangingPunct="1">
              <a:lnSpc>
                <a:spcPct val="80000"/>
              </a:lnSpc>
              <a:buClr>
                <a:srgbClr val="000099"/>
              </a:buClr>
            </a:pPr>
            <a:r>
              <a:rPr lang="zh-CN" altLang="en-US" sz="1600"/>
              <a:t>耐水煮特性</a:t>
            </a:r>
            <a:r>
              <a:rPr lang="en-US" altLang="zh-CN" sz="1600"/>
              <a:t>: </a:t>
            </a:r>
            <a:endParaRPr lang="en-US" altLang="zh-CN" sz="1600"/>
          </a:p>
          <a:p>
            <a:pPr marL="1073150" lvl="1" indent="-358775" defTabSz="228600" eaLnBrk="1" hangingPunct="1">
              <a:lnSpc>
                <a:spcPct val="80000"/>
              </a:lnSpc>
              <a:buClr>
                <a:srgbClr val="000099"/>
              </a:buClr>
            </a:pPr>
            <a:r>
              <a:rPr lang="zh-CN" altLang="en-US" sz="1600"/>
              <a:t>成膜致密性；</a:t>
            </a:r>
            <a:endParaRPr lang="zh-CN" altLang="en-US" sz="1600"/>
          </a:p>
          <a:p>
            <a:pPr marL="1073150" lvl="1" indent="-358775" defTabSz="228600" eaLnBrk="1" hangingPunct="1">
              <a:lnSpc>
                <a:spcPct val="80000"/>
              </a:lnSpc>
              <a:buClr>
                <a:srgbClr val="000099"/>
              </a:buClr>
            </a:pPr>
            <a:r>
              <a:rPr lang="zh-CN" altLang="en-US" sz="1600"/>
              <a:t>亲水基残留量；</a:t>
            </a:r>
            <a:endParaRPr lang="zh-CN" altLang="en-US" sz="1600"/>
          </a:p>
          <a:p>
            <a:pPr marL="1073150" lvl="1" indent="-358775" defTabSz="228600" eaLnBrk="1" hangingPunct="1">
              <a:lnSpc>
                <a:spcPct val="80000"/>
              </a:lnSpc>
              <a:buClr>
                <a:srgbClr val="000099"/>
              </a:buClr>
            </a:pPr>
            <a:r>
              <a:rPr lang="zh-CN" altLang="en-US" sz="1600"/>
              <a:t>层间附着力</a:t>
            </a:r>
            <a:endParaRPr lang="zh-CN" altLang="en-US" sz="1600"/>
          </a:p>
          <a:p>
            <a:pPr marL="361950" indent="-361950" defTabSz="228600" eaLnBrk="1" hangingPunct="1">
              <a:lnSpc>
                <a:spcPct val="80000"/>
              </a:lnSpc>
              <a:buClr>
                <a:srgbClr val="000099"/>
              </a:buClr>
            </a:pPr>
            <a:r>
              <a:rPr lang="zh-CN" altLang="en-US" sz="1600"/>
              <a:t>耐碱性汗液特性</a:t>
            </a:r>
            <a:r>
              <a:rPr lang="en-US" altLang="zh-CN" sz="1600"/>
              <a:t>: </a:t>
            </a:r>
            <a:endParaRPr lang="en-US" altLang="zh-CN" sz="1600"/>
          </a:p>
          <a:p>
            <a:pPr marL="1073150" lvl="1" indent="-358775" defTabSz="228600" eaLnBrk="1" hangingPunct="1">
              <a:lnSpc>
                <a:spcPct val="80000"/>
              </a:lnSpc>
              <a:buClr>
                <a:srgbClr val="000099"/>
              </a:buClr>
            </a:pPr>
            <a:r>
              <a:rPr lang="zh-CN" altLang="en-US" sz="1600"/>
              <a:t>成膜三维交联强度； </a:t>
            </a:r>
            <a:endParaRPr lang="zh-CN" altLang="en-US" sz="1600"/>
          </a:p>
          <a:p>
            <a:pPr marL="1073150" lvl="1" indent="-358775" defTabSz="228600" eaLnBrk="1" hangingPunct="1">
              <a:lnSpc>
                <a:spcPct val="80000"/>
              </a:lnSpc>
              <a:buClr>
                <a:srgbClr val="000099"/>
              </a:buClr>
            </a:pPr>
            <a:r>
              <a:rPr lang="zh-CN" altLang="en-US" sz="1600"/>
              <a:t>环状刚性结构；</a:t>
            </a:r>
            <a:endParaRPr lang="zh-CN" altLang="en-US" sz="1600"/>
          </a:p>
          <a:p>
            <a:pPr marL="361950" indent="-361950" defTabSz="228600" eaLnBrk="1" hangingPunct="1">
              <a:lnSpc>
                <a:spcPct val="80000"/>
              </a:lnSpc>
              <a:buClr>
                <a:srgbClr val="000099"/>
              </a:buClr>
            </a:pPr>
            <a:r>
              <a:rPr lang="zh-CN" altLang="en-US" sz="1600"/>
              <a:t>抗指纹特性</a:t>
            </a:r>
            <a:r>
              <a:rPr lang="en-US" altLang="zh-CN" sz="1600"/>
              <a:t>: </a:t>
            </a:r>
            <a:endParaRPr lang="en-US" altLang="zh-CN" sz="1600"/>
          </a:p>
          <a:p>
            <a:pPr marL="1073150" lvl="1" indent="-358775" defTabSz="228600" eaLnBrk="1" hangingPunct="1">
              <a:lnSpc>
                <a:spcPct val="80000"/>
              </a:lnSpc>
              <a:buClr>
                <a:srgbClr val="000099"/>
              </a:buClr>
            </a:pPr>
            <a:r>
              <a:rPr lang="zh-CN" altLang="en-US" sz="1600"/>
              <a:t>表面张力，双疏效果；</a:t>
            </a:r>
            <a:endParaRPr lang="zh-CN" altLang="en-US" sz="1600"/>
          </a:p>
          <a:p>
            <a:pPr marL="1073150" lvl="1" indent="-358775" defTabSz="228600" eaLnBrk="1" hangingPunct="1">
              <a:lnSpc>
                <a:spcPct val="80000"/>
              </a:lnSpc>
              <a:buClr>
                <a:srgbClr val="000099"/>
              </a:buClr>
            </a:pPr>
            <a:r>
              <a:rPr lang="zh-CN" altLang="en-US" sz="1600"/>
              <a:t>氟化物的改性；</a:t>
            </a:r>
            <a:endParaRPr lang="zh-CN" altLang="en-US" sz="1600"/>
          </a:p>
          <a:p>
            <a:pPr marL="361950" indent="-361950" defTabSz="228600" eaLnBrk="1" hangingPunct="1">
              <a:lnSpc>
                <a:spcPct val="80000"/>
              </a:lnSpc>
              <a:buClr>
                <a:srgbClr val="000099"/>
              </a:buClr>
            </a:pPr>
            <a:r>
              <a:rPr lang="zh-CN" altLang="en-US" sz="1600"/>
              <a:t>抗震动耐磨特性</a:t>
            </a:r>
            <a:r>
              <a:rPr lang="en-US" altLang="zh-CN" sz="1600"/>
              <a:t>: </a:t>
            </a:r>
            <a:endParaRPr lang="en-US" altLang="zh-CN" sz="1600"/>
          </a:p>
          <a:p>
            <a:pPr marL="1073150" lvl="1" indent="-358775" defTabSz="228600" eaLnBrk="1" hangingPunct="1">
              <a:lnSpc>
                <a:spcPct val="80000"/>
              </a:lnSpc>
              <a:buClr>
                <a:srgbClr val="000099"/>
              </a:buClr>
            </a:pPr>
            <a:r>
              <a:rPr lang="zh-CN" altLang="en-US" sz="1600"/>
              <a:t>表面滑度；</a:t>
            </a:r>
            <a:endParaRPr lang="zh-CN" altLang="en-US" sz="1600"/>
          </a:p>
          <a:p>
            <a:pPr marL="1073150" lvl="1" indent="-358775" defTabSz="228600" eaLnBrk="1" hangingPunct="1">
              <a:lnSpc>
                <a:spcPct val="80000"/>
              </a:lnSpc>
              <a:buClr>
                <a:srgbClr val="000099"/>
              </a:buClr>
            </a:pPr>
            <a:r>
              <a:rPr lang="zh-CN" altLang="en-US" sz="1600"/>
              <a:t>配方硬度及韧性的平衡性；</a:t>
            </a:r>
            <a:endParaRPr lang="zh-CN" altLang="en-US" sz="1600"/>
          </a:p>
          <a:p>
            <a:pPr marL="1073150" lvl="1" indent="-358775" defTabSz="228600" eaLnBrk="1" hangingPunct="1">
              <a:lnSpc>
                <a:spcPct val="80000"/>
              </a:lnSpc>
              <a:buClr>
                <a:srgbClr val="000099"/>
              </a:buClr>
            </a:pPr>
            <a:r>
              <a:rPr lang="zh-CN" altLang="en-US" sz="1600"/>
              <a:t>附着力；										</a:t>
            </a:r>
            <a:endParaRPr lang="zh-CN" altLang="en-US" sz="1600"/>
          </a:p>
          <a:p>
            <a:pPr marL="361950" indent="-361950" defTabSz="228600" eaLnBrk="1" hangingPunct="1">
              <a:lnSpc>
                <a:spcPct val="80000"/>
              </a:lnSpc>
              <a:buClr>
                <a:srgbClr val="000099"/>
              </a:buClr>
            </a:pPr>
            <a:r>
              <a:rPr lang="zh-CN" altLang="en-US" sz="1600"/>
              <a:t>无黄变特性</a:t>
            </a:r>
            <a:r>
              <a:rPr lang="en-US" altLang="zh-CN" sz="1600"/>
              <a:t>: </a:t>
            </a:r>
            <a:endParaRPr lang="en-US" altLang="zh-CN" sz="1600"/>
          </a:p>
          <a:p>
            <a:pPr marL="1073150" lvl="1" indent="-358775" defTabSz="228600" eaLnBrk="1" hangingPunct="1">
              <a:lnSpc>
                <a:spcPct val="80000"/>
              </a:lnSpc>
              <a:buClr>
                <a:srgbClr val="000099"/>
              </a:buClr>
            </a:pPr>
            <a:r>
              <a:rPr lang="zh-CN" altLang="en-US" sz="1600"/>
              <a:t>清漆，白底上，肉眼看不出色差；</a:t>
            </a:r>
            <a:endParaRPr lang="zh-CN" altLang="en-US" sz="1600"/>
          </a:p>
          <a:p>
            <a:pPr marL="1073150" lvl="1" indent="-358775" defTabSz="228600" eaLnBrk="1" hangingPunct="1">
              <a:lnSpc>
                <a:spcPct val="80000"/>
              </a:lnSpc>
              <a:buClr>
                <a:srgbClr val="000099"/>
              </a:buClr>
            </a:pPr>
            <a:r>
              <a:rPr lang="zh-CN" altLang="en-US" sz="1600"/>
              <a:t>老化试验机，色差符合值及附着稳定性</a:t>
            </a:r>
            <a:endParaRPr lang="zh-CN" altLang="en-US" sz="1600"/>
          </a:p>
        </p:txBody>
      </p:sp>
    </p:spTree>
  </p:cSld>
  <p:clrMapOvr>
    <a:masterClrMapping/>
  </p:clrMapOvr>
  <p:transition>
    <p:cut/>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77" name="Rectangle 2"/>
          <p:cNvSpPr/>
          <p:nvPr>
            <p:ph type="title" idx="4294967295"/>
          </p:nvPr>
        </p:nvSpPr>
        <p:spPr>
          <a:xfrm>
            <a:off x="2195513" y="188913"/>
            <a:ext cx="7793037" cy="908050"/>
          </a:xfrm>
          <a:ln/>
        </p:spPr>
        <p:txBody>
          <a:bodyPr wrap="square" lIns="91440" tIns="45720" rIns="91440" bIns="45720" anchor="ctr" anchorCtr="0"/>
          <a:p>
            <a:pPr eaLnBrk="1" hangingPunct="1"/>
            <a:r>
              <a:rPr lang="en-US" altLang="zh-CN" sz="1900" b="0">
                <a:solidFill>
                  <a:schemeClr val="folHlink"/>
                </a:solidFill>
                <a:latin typeface="Times New Roman" panose="02020603050405020304" pitchFamily="18" charset="0"/>
              </a:rPr>
              <a:t>     </a:t>
            </a:r>
            <a:r>
              <a:rPr lang="zh-CN" altLang="en-US" sz="1900" b="0">
                <a:latin typeface="宋体" panose="02010600030101010101" pitchFamily="2" charset="-122"/>
              </a:rPr>
              <a:t>真空镀膜光固化涂料性能要求及检测</a:t>
            </a:r>
            <a:endParaRPr lang="zh-CN" altLang="en-US" sz="1900" b="0">
              <a:latin typeface="宋体" panose="02010600030101010101" pitchFamily="2" charset="-122"/>
            </a:endParaRPr>
          </a:p>
        </p:txBody>
      </p:sp>
      <p:sp>
        <p:nvSpPr>
          <p:cNvPr id="2378" name="Rectangle 3"/>
          <p:cNvSpPr/>
          <p:nvPr>
            <p:ph type="body" idx="4294967295"/>
          </p:nvPr>
        </p:nvSpPr>
        <p:spPr>
          <a:xfrm>
            <a:off x="395288" y="1268413"/>
            <a:ext cx="7993062" cy="5256212"/>
          </a:xfrm>
          <a:prstGeom prst="rect">
            <a:avLst/>
          </a:prstGeom>
          <a:solidFill>
            <a:srgbClr val="FFFFFF"/>
          </a:solidFill>
          <a:ln w="9525" cap="flat" cmpd="sng">
            <a:solidFill>
              <a:srgbClr val="000000"/>
            </a:solidFill>
            <a:prstDash val="solid"/>
            <a:headEnd type="none" w="med" len="med"/>
            <a:tailEnd type="none" w="med" len="med"/>
          </a:ln>
        </p:spPr>
        <p:txBody>
          <a:bodyPr/>
          <a:p>
            <a:pPr eaLnBrk="1" hangingPunct="1">
              <a:lnSpc>
                <a:spcPct val="120000"/>
              </a:lnSpc>
              <a:buClr>
                <a:srgbClr val="000099"/>
              </a:buClr>
              <a:buNone/>
            </a:pPr>
            <a:r>
              <a:rPr lang="en-US" altLang="zh-CN" sz="1400" b="0">
                <a:latin typeface="宋体" panose="02010600030101010101" pitchFamily="2" charset="-122"/>
              </a:rPr>
              <a:t>UV</a:t>
            </a:r>
            <a:r>
              <a:rPr lang="zh-CN" altLang="en-US" sz="1400" b="0">
                <a:latin typeface="宋体" panose="02010600030101010101" pitchFamily="2" charset="-122"/>
              </a:rPr>
              <a:t>真空镀膜涂料的基本性能要求：</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施工性：黏度（固含）：</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底漆：固含 </a:t>
            </a:r>
            <a:r>
              <a:rPr lang="en-US" altLang="zh-CN" sz="1400" b="0">
                <a:latin typeface="宋体" panose="02010600030101010101" pitchFamily="2" charset="-122"/>
              </a:rPr>
              <a:t>45-50%</a:t>
            </a:r>
            <a:endParaRPr lang="en-US" altLang="zh-CN"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面漆：固含 </a:t>
            </a:r>
            <a:r>
              <a:rPr lang="en-US" altLang="zh-CN" sz="1400" b="0">
                <a:latin typeface="宋体" panose="02010600030101010101" pitchFamily="2" charset="-122"/>
              </a:rPr>
              <a:t>40-45%</a:t>
            </a:r>
            <a:endParaRPr lang="en-US" altLang="zh-CN"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粘度（</a:t>
            </a:r>
            <a:r>
              <a:rPr lang="en-US" altLang="zh-CN" sz="1400" b="0">
                <a:latin typeface="宋体" panose="02010600030101010101" pitchFamily="2" charset="-122"/>
              </a:rPr>
              <a:t>25</a:t>
            </a:r>
            <a:r>
              <a:rPr lang="zh-CN" altLang="en-US" sz="1400" b="0">
                <a:latin typeface="宋体" panose="02010600030101010101" pitchFamily="2" charset="-122"/>
              </a:rPr>
              <a:t>度）</a:t>
            </a:r>
            <a:r>
              <a:rPr lang="en-US" altLang="zh-CN" sz="1400" b="0">
                <a:latin typeface="宋体" panose="02010600030101010101" pitchFamily="2" charset="-122"/>
              </a:rPr>
              <a:t>8</a:t>
            </a:r>
            <a:r>
              <a:rPr lang="zh-CN" altLang="en-US" sz="1400" b="0">
                <a:latin typeface="宋体" panose="02010600030101010101" pitchFamily="2" charset="-122"/>
              </a:rPr>
              <a:t>～</a:t>
            </a:r>
            <a:r>
              <a:rPr lang="en-US" altLang="zh-CN" sz="1400" b="0">
                <a:latin typeface="宋体" panose="02010600030101010101" pitchFamily="2" charset="-122"/>
              </a:rPr>
              <a:t>9</a:t>
            </a:r>
            <a:r>
              <a:rPr lang="zh-CN" altLang="en-US" sz="1400" b="0">
                <a:latin typeface="宋体" panose="02010600030101010101" pitchFamily="2" charset="-122"/>
              </a:rPr>
              <a:t>秒（</a:t>
            </a:r>
            <a:r>
              <a:rPr lang="en-US" altLang="zh-CN" sz="1400" b="0">
                <a:latin typeface="宋体" panose="02010600030101010101" pitchFamily="2" charset="-122"/>
              </a:rPr>
              <a:t>IHS</a:t>
            </a:r>
            <a:r>
              <a:rPr lang="zh-CN" altLang="en-US" sz="1400" b="0">
                <a:latin typeface="宋体" panose="02010600030101010101" pitchFamily="2" charset="-122"/>
              </a:rPr>
              <a:t>杯</a:t>
            </a:r>
            <a:r>
              <a:rPr lang="en-US" altLang="zh-CN" sz="1400" b="0">
                <a:latin typeface="宋体" panose="02010600030101010101" pitchFamily="2" charset="-122"/>
              </a:rPr>
              <a:t>25℃</a:t>
            </a:r>
            <a:r>
              <a:rPr lang="zh-CN" altLang="en-US" sz="1400" b="0">
                <a:latin typeface="宋体" panose="02010600030101010101" pitchFamily="2" charset="-122"/>
              </a:rPr>
              <a:t>）</a:t>
            </a:r>
            <a:r>
              <a:rPr lang="en-US" altLang="zh-CN" sz="1400" b="0">
                <a:latin typeface="宋体" panose="02010600030101010101" pitchFamily="2" charset="-122"/>
              </a:rPr>
              <a:t>;11-12</a:t>
            </a:r>
            <a:r>
              <a:rPr lang="zh-CN" altLang="en-US" sz="1400" b="0">
                <a:latin typeface="宋体" panose="02010600030101010101" pitchFamily="2" charset="-122"/>
              </a:rPr>
              <a:t>秒（</a:t>
            </a:r>
            <a:r>
              <a:rPr lang="en-US" altLang="zh-CN" sz="1400" b="0">
                <a:latin typeface="宋体" panose="02010600030101010101" pitchFamily="2" charset="-122"/>
              </a:rPr>
              <a:t>FORD#4</a:t>
            </a:r>
            <a:r>
              <a:rPr lang="zh-CN" altLang="en-US" sz="1400" b="0">
                <a:latin typeface="宋体" panose="02010600030101010101" pitchFamily="2" charset="-122"/>
              </a:rPr>
              <a:t>杯</a:t>
            </a:r>
            <a:r>
              <a:rPr lang="en-US" altLang="zh-CN" sz="1400" b="0">
                <a:latin typeface="宋体" panose="02010600030101010101" pitchFamily="2" charset="-122"/>
              </a:rPr>
              <a:t>25℃</a:t>
            </a:r>
            <a:r>
              <a:rPr lang="zh-CN" altLang="en-US" sz="1400" b="0">
                <a:latin typeface="宋体" panose="02010600030101010101" pitchFamily="2" charset="-122"/>
              </a:rPr>
              <a:t>）</a:t>
            </a:r>
            <a:r>
              <a:rPr lang="zh-CN" altLang="en-US" sz="1400">
                <a:latin typeface="宋体" panose="02010600030101010101" pitchFamily="2" charset="-122"/>
              </a:rPr>
              <a:t> </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底漆、面漆的层间配套性附着：（基材与底漆</a:t>
            </a:r>
            <a:r>
              <a:rPr lang="zh-CN" altLang="en-US" sz="1400" b="0">
                <a:latin typeface="宋体" panose="02010600030101010101" pitchFamily="2" charset="-122"/>
                <a:sym typeface="Wingdings" panose="05000000000000000000" pitchFamily="2" charset="2"/>
              </a:rPr>
              <a:t></a:t>
            </a:r>
            <a:r>
              <a:rPr lang="zh-CN" altLang="en-US" sz="1400" b="0">
                <a:latin typeface="宋体" panose="02010600030101010101" pitchFamily="2" charset="-122"/>
              </a:rPr>
              <a:t>底漆与镀膜</a:t>
            </a:r>
            <a:r>
              <a:rPr lang="zh-CN" altLang="en-US" sz="1400" b="0">
                <a:latin typeface="宋体" panose="02010600030101010101" pitchFamily="2" charset="-122"/>
                <a:sym typeface="Wingdings" panose="05000000000000000000" pitchFamily="2" charset="2"/>
              </a:rPr>
              <a:t></a:t>
            </a:r>
            <a:r>
              <a:rPr lang="zh-CN" altLang="en-US" sz="1400" b="0">
                <a:latin typeface="宋体" panose="02010600030101010101" pitchFamily="2" charset="-122"/>
              </a:rPr>
              <a:t>镀膜与面漆）</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收缩率     渗透咬合       </a:t>
            </a:r>
            <a:r>
              <a:rPr lang="en-US" altLang="zh-CN" sz="1400" b="0">
                <a:latin typeface="宋体" panose="02010600030101010101" pitchFamily="2" charset="-122"/>
              </a:rPr>
              <a:t>TG</a:t>
            </a:r>
            <a:r>
              <a:rPr lang="zh-CN" altLang="en-US" sz="1400" b="0">
                <a:latin typeface="宋体" panose="02010600030101010101" pitchFamily="2" charset="-122"/>
              </a:rPr>
              <a:t>和氢键        氢键和润湿</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喷涂膜厚：底漆： </a:t>
            </a:r>
            <a:r>
              <a:rPr lang="en-US" altLang="zh-CN" sz="1400" b="0">
                <a:latin typeface="宋体" panose="02010600030101010101" pitchFamily="2" charset="-122"/>
              </a:rPr>
              <a:t>15±2μm</a:t>
            </a:r>
            <a:r>
              <a:rPr lang="zh-CN" altLang="en-US" sz="1400" b="0">
                <a:latin typeface="宋体" panose="02010600030101010101" pitchFamily="2" charset="-122"/>
              </a:rPr>
              <a:t>，面漆： </a:t>
            </a:r>
            <a:r>
              <a:rPr lang="en-US" altLang="zh-CN" sz="1400" b="0">
                <a:latin typeface="宋体" panose="02010600030101010101" pitchFamily="2" charset="-122"/>
              </a:rPr>
              <a:t>8-15μm</a:t>
            </a:r>
            <a:endParaRPr lang="en-US" altLang="zh-CN" sz="1400" b="0">
              <a:latin typeface="宋体" panose="02010600030101010101" pitchFamily="2" charset="-122"/>
            </a:endParaRPr>
          </a:p>
          <a:p>
            <a:pPr eaLnBrk="1" hangingPunct="1">
              <a:lnSpc>
                <a:spcPct val="120000"/>
              </a:lnSpc>
              <a:buClr>
                <a:srgbClr val="000099"/>
              </a:buClr>
              <a:buNone/>
            </a:pPr>
            <a:r>
              <a:rPr lang="en-US" altLang="zh-CN" sz="1400" b="0">
                <a:latin typeface="宋体" panose="02010600030101010101" pitchFamily="2" charset="-122"/>
              </a:rPr>
              <a:t>◆   </a:t>
            </a:r>
            <a:r>
              <a:rPr lang="zh-CN" altLang="en-US" sz="1400" b="0">
                <a:latin typeface="宋体" panose="02010600030101010101" pitchFamily="2" charset="-122"/>
              </a:rPr>
              <a:t>光泽度和抗黄变性：全光、部份消光、无光，低黄变</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铅笔硬度：</a:t>
            </a:r>
            <a:r>
              <a:rPr lang="en-US" altLang="zh-CN" sz="1400" b="0">
                <a:latin typeface="宋体" panose="02010600030101010101" pitchFamily="2" charset="-122"/>
              </a:rPr>
              <a:t>H-2H</a:t>
            </a:r>
            <a:endParaRPr lang="en-US" altLang="zh-CN" sz="1400" b="0">
              <a:latin typeface="宋体" panose="02010600030101010101" pitchFamily="2" charset="-122"/>
            </a:endParaRPr>
          </a:p>
          <a:p>
            <a:pPr eaLnBrk="1" hangingPunct="1">
              <a:lnSpc>
                <a:spcPct val="120000"/>
              </a:lnSpc>
              <a:buClr>
                <a:srgbClr val="000099"/>
              </a:buClr>
              <a:buNone/>
            </a:pPr>
            <a:r>
              <a:rPr lang="en-US" altLang="zh-CN" sz="1400" b="0">
                <a:latin typeface="宋体" panose="02010600030101010101" pitchFamily="2" charset="-122"/>
              </a:rPr>
              <a:t>◆   </a:t>
            </a:r>
            <a:r>
              <a:rPr lang="zh-CN" altLang="en-US" sz="1400" b="0">
                <a:latin typeface="宋体" panose="02010600030101010101" pitchFamily="2" charset="-122"/>
              </a:rPr>
              <a:t>高低温循环性</a:t>
            </a:r>
            <a:r>
              <a:rPr lang="en-US" altLang="zh-CN" sz="1400" b="0">
                <a:latin typeface="宋体" panose="02010600030101010101" pitchFamily="2" charset="-122"/>
              </a:rPr>
              <a:t>: </a:t>
            </a:r>
            <a:r>
              <a:rPr lang="zh-CN" altLang="en-US" sz="1400" b="0">
                <a:latin typeface="宋体" panose="02010600030101010101" pitchFamily="2" charset="-122"/>
              </a:rPr>
              <a:t>（</a:t>
            </a:r>
            <a:r>
              <a:rPr lang="en-US" altLang="zh-CN" sz="1400" b="0">
                <a:latin typeface="宋体" panose="02010600030101010101" pitchFamily="2" charset="-122"/>
              </a:rPr>
              <a:t>TG</a:t>
            </a:r>
            <a:r>
              <a:rPr lang="zh-CN" altLang="en-US" sz="1400" b="0">
                <a:latin typeface="宋体" panose="02010600030101010101" pitchFamily="2" charset="-122"/>
              </a:rPr>
              <a:t>点和断裂伸长率）</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a:t>
            </a:r>
            <a:r>
              <a:rPr lang="en-US" altLang="zh-CN" sz="1400" b="0">
                <a:latin typeface="宋体" panose="02010600030101010101" pitchFamily="2" charset="-122"/>
              </a:rPr>
              <a:t>RCA</a:t>
            </a:r>
            <a:r>
              <a:rPr lang="zh-CN" altLang="en-US" sz="1400" b="0">
                <a:latin typeface="宋体" panose="02010600030101010101" pitchFamily="2" charset="-122"/>
              </a:rPr>
              <a:t>耐磨性</a:t>
            </a:r>
            <a:r>
              <a:rPr lang="zh-CN" altLang="en-US" sz="1400" b="0">
                <a:latin typeface="宋体" panose="02010600030101010101" pitchFamily="2" charset="-122"/>
                <a:sym typeface="Wingdings" panose="05000000000000000000" pitchFamily="2" charset="2"/>
              </a:rPr>
              <a:t>：（</a:t>
            </a:r>
            <a:r>
              <a:rPr lang="zh-CN" altLang="en-US" sz="1400" b="0">
                <a:latin typeface="宋体" panose="02010600030101010101" pitchFamily="2" charset="-122"/>
              </a:rPr>
              <a:t>韧性和硬度的平衡） </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恒温恒湿性能：（成膜致密性和亲水基残留）</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耐水（煮）性</a:t>
            </a:r>
            <a:r>
              <a:rPr lang="zh-CN" altLang="en-US" sz="1400" b="0">
                <a:latin typeface="宋体" panose="02010600030101010101" pitchFamily="2" charset="-122"/>
                <a:sym typeface="Wingdings" panose="05000000000000000000" pitchFamily="2" charset="2"/>
              </a:rPr>
              <a:t>： （耐热性、</a:t>
            </a:r>
            <a:r>
              <a:rPr lang="zh-CN" altLang="en-US" sz="1400" b="0">
                <a:latin typeface="宋体" panose="02010600030101010101" pitchFamily="2" charset="-122"/>
              </a:rPr>
              <a:t>成膜致密性和亲水基残留）</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耐盐雾性：（三维成膜强度和成膜致密性）</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耐手汗（指纹）性</a:t>
            </a:r>
            <a:r>
              <a:rPr lang="zh-CN" altLang="en-US" sz="1400" b="0">
                <a:latin typeface="宋体" panose="02010600030101010101" pitchFamily="2" charset="-122"/>
                <a:sym typeface="Wingdings" panose="05000000000000000000" pitchFamily="2" charset="2"/>
              </a:rPr>
              <a:t>： （小分子迁移性及表面张力）</a:t>
            </a:r>
            <a:endParaRPr lang="zh-CN" altLang="en-US" sz="1400" b="0">
              <a:latin typeface="宋体" panose="02010600030101010101" pitchFamily="2" charset="-122"/>
            </a:endParaRPr>
          </a:p>
          <a:p>
            <a:pPr eaLnBrk="1" hangingPunct="1">
              <a:lnSpc>
                <a:spcPct val="120000"/>
              </a:lnSpc>
              <a:buClr>
                <a:srgbClr val="000099"/>
              </a:buClr>
              <a:buNone/>
            </a:pPr>
            <a:r>
              <a:rPr lang="zh-CN" altLang="en-US" sz="1400" b="0">
                <a:latin typeface="宋体" panose="02010600030101010101" pitchFamily="2" charset="-122"/>
              </a:rPr>
              <a:t>◆   耐化学品性：（刚性、枝化结构）</a:t>
            </a:r>
            <a:endParaRPr lang="zh-CN" altLang="en-US" sz="1400" b="0">
              <a:latin typeface="宋体" panose="02010600030101010101" pitchFamily="2" charset="-122"/>
            </a:endParaRPr>
          </a:p>
        </p:txBody>
      </p:sp>
    </p:spTree>
  </p:cSld>
  <p:clrMapOvr>
    <a:masterClrMapping/>
  </p:clrMapOvr>
  <p:transition>
    <p:cut/>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81" name="Rectangle 2"/>
          <p:cNvSpPr/>
          <p:nvPr>
            <p:ph type="title" idx="4294967295"/>
          </p:nvPr>
        </p:nvSpPr>
        <p:spPr>
          <a:xfrm>
            <a:off x="1547813" y="188913"/>
            <a:ext cx="7793037" cy="792162"/>
          </a:xfrm>
          <a:ln/>
        </p:spPr>
        <p:txBody>
          <a:bodyPr wrap="square" lIns="91440" tIns="45720" rIns="91440" bIns="45720" anchor="ctr" anchorCtr="0"/>
          <a:p>
            <a:pPr eaLnBrk="1" hangingPunct="1"/>
            <a:r>
              <a:rPr lang="en-US" altLang="zh-CN" sz="2100" b="0">
                <a:solidFill>
                  <a:schemeClr val="hlink"/>
                </a:solidFill>
              </a:rPr>
              <a:t>           </a:t>
            </a:r>
            <a:r>
              <a:rPr lang="zh-CN" altLang="en-US" sz="2100" b="0">
                <a:solidFill>
                  <a:srgbClr val="3333FF"/>
                </a:solidFill>
              </a:rPr>
              <a:t>几个特殊检测参数控制</a:t>
            </a:r>
            <a:endParaRPr lang="zh-CN" altLang="en-US" sz="3900" b="0">
              <a:solidFill>
                <a:srgbClr val="3333FF"/>
              </a:solidFill>
            </a:endParaRPr>
          </a:p>
        </p:txBody>
      </p:sp>
      <p:sp>
        <p:nvSpPr>
          <p:cNvPr id="2382" name="Rectangle 3"/>
          <p:cNvSpPr/>
          <p:nvPr>
            <p:ph type="body" idx="4294967295"/>
          </p:nvPr>
        </p:nvSpPr>
        <p:spPr>
          <a:xfrm>
            <a:off x="250825" y="1268413"/>
            <a:ext cx="8281988" cy="5329237"/>
          </a:xfrm>
          <a:prstGeom prst="rect">
            <a:avLst/>
          </a:prstGeom>
          <a:solidFill>
            <a:srgbClr val="FFFFFF"/>
          </a:solidFill>
          <a:ln w="9525" cap="flat" cmpd="sng">
            <a:solidFill>
              <a:srgbClr val="000000"/>
            </a:solidFill>
            <a:prstDash val="solid"/>
            <a:headEnd type="none" w="med" len="med"/>
            <a:tailEnd type="none" w="med" len="med"/>
          </a:ln>
        </p:spPr>
        <p:txBody>
          <a:bodyPr/>
          <a:p>
            <a:pPr marL="609600" indent="-609600" eaLnBrk="1" hangingPunct="1">
              <a:lnSpc>
                <a:spcPct val="120000"/>
              </a:lnSpc>
              <a:buClr>
                <a:srgbClr val="000099"/>
              </a:buClr>
              <a:buNone/>
            </a:pPr>
            <a:r>
              <a:rPr lang="zh-CN" altLang="en-US" sz="1400" b="0"/>
              <a:t>参考标准：</a:t>
            </a:r>
            <a:endParaRPr lang="zh-CN" altLang="en-US" sz="1400" b="0"/>
          </a:p>
          <a:p>
            <a:pPr marL="609600" indent="-609600" eaLnBrk="1" hangingPunct="1">
              <a:lnSpc>
                <a:spcPct val="120000"/>
              </a:lnSpc>
              <a:buClr>
                <a:srgbClr val="000099"/>
              </a:buClr>
              <a:buNone/>
            </a:pPr>
            <a:r>
              <a:rPr lang="en-US" altLang="zh-CN" sz="1400" b="0"/>
              <a:t>1 </a:t>
            </a:r>
            <a:r>
              <a:rPr lang="zh-CN" altLang="en-US" sz="1400" b="0"/>
              <a:t>冷热循环：一般</a:t>
            </a:r>
            <a:r>
              <a:rPr lang="en-US" altLang="zh-CN" sz="1400" b="0"/>
              <a:t>-40~80</a:t>
            </a:r>
            <a:r>
              <a:rPr lang="zh-CN" altLang="en-US" sz="1400" b="0"/>
              <a:t>度</a:t>
            </a:r>
            <a:r>
              <a:rPr lang="en-US" altLang="zh-CN" sz="1400" b="0"/>
              <a:t>2</a:t>
            </a:r>
            <a:r>
              <a:rPr lang="zh-CN" altLang="en-US" sz="1400" b="0"/>
              <a:t>小时</a:t>
            </a:r>
            <a:r>
              <a:rPr lang="en-US" altLang="zh-CN" sz="1400" b="0"/>
              <a:t>,</a:t>
            </a:r>
            <a:r>
              <a:rPr lang="zh-CN" altLang="en-US" sz="1400" b="0"/>
              <a:t>循环十次，</a:t>
            </a:r>
            <a:r>
              <a:rPr lang="en-US" altLang="zh-CN" sz="1400" b="0"/>
              <a:t>-40</a:t>
            </a:r>
            <a:r>
              <a:rPr lang="zh-CN" altLang="en-US" sz="1400" b="0"/>
              <a:t>度 </a:t>
            </a:r>
            <a:r>
              <a:rPr lang="en-US" altLang="zh-CN" sz="1400" b="0"/>
              <a:t>2</a:t>
            </a:r>
            <a:r>
              <a:rPr lang="zh-CN" altLang="en-US" sz="1400" b="0"/>
              <a:t>小时</a:t>
            </a:r>
            <a:r>
              <a:rPr lang="en-US" altLang="zh-CN" sz="1400" b="0"/>
              <a:t>-80</a:t>
            </a:r>
            <a:r>
              <a:rPr lang="zh-CN" altLang="en-US" sz="1400" b="0"/>
              <a:t>度</a:t>
            </a:r>
            <a:r>
              <a:rPr lang="en-US" altLang="zh-CN" sz="1400" b="0"/>
              <a:t>2</a:t>
            </a:r>
            <a:r>
              <a:rPr lang="zh-CN" altLang="en-US" sz="1400" b="0"/>
              <a:t>小时 </a:t>
            </a:r>
            <a:r>
              <a:rPr lang="en-US" altLang="zh-CN" sz="1400" b="0"/>
              <a:t>24</a:t>
            </a:r>
            <a:r>
              <a:rPr lang="zh-CN" altLang="en-US" sz="1400" b="0"/>
              <a:t>个循环 </a:t>
            </a:r>
            <a:endParaRPr lang="zh-CN" altLang="en-US" sz="1400" b="0"/>
          </a:p>
          <a:p>
            <a:pPr marL="609600" indent="-609600" eaLnBrk="1" hangingPunct="1">
              <a:lnSpc>
                <a:spcPct val="120000"/>
              </a:lnSpc>
              <a:buClr>
                <a:srgbClr val="000099"/>
              </a:buClr>
              <a:buNone/>
            </a:pPr>
            <a:r>
              <a:rPr lang="en-US" altLang="zh-CN" sz="1400" b="0"/>
              <a:t>2 </a:t>
            </a:r>
            <a:r>
              <a:rPr lang="zh-CN" altLang="en-US" sz="1400" b="0"/>
              <a:t>耐水煮：一般是</a:t>
            </a:r>
            <a:r>
              <a:rPr lang="en-US" altLang="zh-CN" sz="1400" b="0"/>
              <a:t>70-80</a:t>
            </a:r>
            <a:r>
              <a:rPr lang="zh-CN" altLang="en-US" sz="1400" b="0"/>
              <a:t>度</a:t>
            </a:r>
            <a:r>
              <a:rPr lang="en-US" altLang="zh-CN" sz="1400" b="0"/>
              <a:t>4</a:t>
            </a:r>
            <a:r>
              <a:rPr lang="zh-CN" altLang="en-US" sz="1400" b="0"/>
              <a:t>个小時，或</a:t>
            </a:r>
            <a:r>
              <a:rPr lang="en-US" altLang="zh-CN" sz="1400" b="0"/>
              <a:t>90</a:t>
            </a:r>
            <a:r>
              <a:rPr lang="zh-CN" altLang="en-US" sz="1400" b="0"/>
              <a:t>度水</a:t>
            </a:r>
            <a:r>
              <a:rPr lang="en-US" altLang="zh-CN" sz="1400" b="0"/>
              <a:t>1</a:t>
            </a:r>
            <a:r>
              <a:rPr lang="zh-CN" altLang="en-US" sz="1400" b="0"/>
              <a:t>个小时，要求层间附着力</a:t>
            </a:r>
            <a:r>
              <a:rPr lang="en-US" altLang="zh-CN" sz="1400" b="0"/>
              <a:t>OK</a:t>
            </a:r>
            <a:r>
              <a:rPr lang="en-US" altLang="zh-CN" sz="1400"/>
              <a:t> </a:t>
            </a:r>
            <a:endParaRPr lang="en-US" altLang="zh-CN" sz="1400"/>
          </a:p>
          <a:p>
            <a:pPr marL="609600" indent="-609600" eaLnBrk="1" hangingPunct="1">
              <a:lnSpc>
                <a:spcPct val="120000"/>
              </a:lnSpc>
              <a:buClr>
                <a:srgbClr val="000099"/>
              </a:buClr>
              <a:buNone/>
            </a:pPr>
            <a:r>
              <a:rPr lang="en-US" altLang="zh-CN" sz="1400" b="0"/>
              <a:t>3 </a:t>
            </a:r>
            <a:r>
              <a:rPr lang="zh-CN" altLang="en-US" sz="1400" b="0"/>
              <a:t>高温高湿测试</a:t>
            </a:r>
            <a:r>
              <a:rPr lang="en-US" altLang="zh-CN" sz="1400" b="0"/>
              <a:t>:</a:t>
            </a:r>
            <a:r>
              <a:rPr lang="zh-CN" altLang="en-US" sz="1400" b="0"/>
              <a:t>高温</a:t>
            </a:r>
            <a:r>
              <a:rPr lang="en-US" altLang="zh-CN" sz="1400" b="0"/>
              <a:t>65</a:t>
            </a:r>
            <a:r>
              <a:rPr lang="zh-CN" altLang="en-US" sz="1400" b="0"/>
              <a:t>摄氏度</a:t>
            </a:r>
            <a:r>
              <a:rPr lang="en-US" altLang="zh-CN" sz="1400" b="0"/>
              <a:t>.90</a:t>
            </a:r>
            <a:r>
              <a:rPr lang="zh-CN" altLang="en-US" sz="1400" b="0"/>
              <a:t>的湿度</a:t>
            </a:r>
            <a:r>
              <a:rPr lang="en-US" altLang="zh-CN" sz="1400" b="0"/>
              <a:t>.88</a:t>
            </a:r>
            <a:r>
              <a:rPr lang="zh-CN" altLang="en-US" sz="1400" b="0"/>
              <a:t>小时连续加热</a:t>
            </a:r>
            <a:r>
              <a:rPr lang="en-US" altLang="zh-CN" sz="1400" b="0"/>
              <a:t>,</a:t>
            </a:r>
            <a:r>
              <a:rPr lang="zh-CN" altLang="en-US" sz="1400" b="0"/>
              <a:t>取出样品静置</a:t>
            </a:r>
            <a:r>
              <a:rPr lang="en-US" altLang="zh-CN" sz="1400" b="0"/>
              <a:t>2</a:t>
            </a:r>
            <a:r>
              <a:rPr lang="zh-CN" altLang="en-US" sz="1400" b="0"/>
              <a:t>小时后</a:t>
            </a:r>
            <a:r>
              <a:rPr lang="en-US" altLang="zh-CN" sz="1400" b="0"/>
              <a:t>,</a:t>
            </a:r>
            <a:r>
              <a:rPr lang="zh-CN" altLang="en-US" sz="1400" b="0"/>
              <a:t>检查外观不变色</a:t>
            </a:r>
            <a:r>
              <a:rPr lang="en-US" altLang="zh-CN" sz="1400" b="0"/>
              <a:t>,</a:t>
            </a:r>
            <a:r>
              <a:rPr lang="zh-CN" altLang="en-US" sz="1400" b="0"/>
              <a:t>再做白格</a:t>
            </a:r>
            <a:r>
              <a:rPr lang="en-US" altLang="zh-CN" sz="1400" b="0"/>
              <a:t>,</a:t>
            </a:r>
            <a:r>
              <a:rPr lang="zh-CN" altLang="en-US" sz="1400" b="0"/>
              <a:t>检验镀层的附着性</a:t>
            </a:r>
            <a:r>
              <a:rPr lang="en-US" altLang="zh-CN" sz="1400" b="0"/>
              <a:t>.</a:t>
            </a:r>
            <a:endParaRPr lang="en-US" altLang="zh-CN" sz="1400" b="0"/>
          </a:p>
          <a:p>
            <a:pPr marL="609600" indent="-609600" eaLnBrk="1" hangingPunct="1">
              <a:lnSpc>
                <a:spcPct val="120000"/>
              </a:lnSpc>
              <a:buClr>
                <a:srgbClr val="000099"/>
              </a:buClr>
              <a:buNone/>
            </a:pPr>
            <a:r>
              <a:rPr lang="en-US" altLang="zh-CN" sz="1400" b="0"/>
              <a:t>4 </a:t>
            </a:r>
            <a:r>
              <a:rPr lang="zh-CN" altLang="en-US" sz="1400" b="0"/>
              <a:t>耐盐雾测试</a:t>
            </a:r>
            <a:r>
              <a:rPr lang="en-US" altLang="zh-CN" sz="1400" b="0"/>
              <a:t>:</a:t>
            </a:r>
            <a:r>
              <a:rPr lang="zh-CN" altLang="en-US" sz="1400" b="0"/>
              <a:t>参考</a:t>
            </a:r>
            <a:r>
              <a:rPr lang="en-US" altLang="zh-CN" sz="1400" b="0"/>
              <a:t>GB/T 1771-91  </a:t>
            </a:r>
            <a:r>
              <a:rPr lang="zh-CN" altLang="en-US" sz="1400" b="0"/>
              <a:t>喷雾箱、</a:t>
            </a:r>
            <a:r>
              <a:rPr lang="en-US" altLang="zh-CN" sz="1400" b="0"/>
              <a:t>35</a:t>
            </a:r>
            <a:r>
              <a:rPr lang="zh-CN" altLang="en-US" sz="1400" b="0"/>
              <a:t>度、</a:t>
            </a:r>
            <a:r>
              <a:rPr lang="en-US" altLang="zh-CN" sz="1400" b="0"/>
              <a:t>5%</a:t>
            </a:r>
            <a:r>
              <a:rPr lang="zh-CN" altLang="en-US" sz="1400" b="0"/>
              <a:t>浓度</a:t>
            </a:r>
            <a:r>
              <a:rPr lang="en-US" altLang="zh-CN" sz="1400" b="0"/>
              <a:t>NaCL</a:t>
            </a:r>
            <a:r>
              <a:rPr lang="zh-CN" altLang="en-US" sz="1400" b="0"/>
              <a:t>、</a:t>
            </a:r>
            <a:r>
              <a:rPr lang="en-US" altLang="zh-CN" sz="1400" b="0"/>
              <a:t>6.5-7.2PH</a:t>
            </a:r>
            <a:r>
              <a:rPr lang="zh-CN" altLang="en-US" sz="1400" b="0"/>
              <a:t>盐雾室内，在恒温条件下连续测试</a:t>
            </a:r>
            <a:r>
              <a:rPr lang="en-US" altLang="zh-CN" sz="1400" b="0"/>
              <a:t>48</a:t>
            </a:r>
            <a:r>
              <a:rPr lang="zh-CN" altLang="en-US" sz="1400" b="0"/>
              <a:t>小时后取出，再在清水中清洗后观察外观，检查外观不变色； </a:t>
            </a:r>
            <a:endParaRPr lang="zh-CN" altLang="en-US" sz="1400" b="0"/>
          </a:p>
          <a:p>
            <a:pPr marL="609600" indent="-609600" eaLnBrk="1" hangingPunct="1">
              <a:lnSpc>
                <a:spcPct val="120000"/>
              </a:lnSpc>
              <a:buClr>
                <a:srgbClr val="000099"/>
              </a:buClr>
              <a:buNone/>
            </a:pPr>
            <a:r>
              <a:rPr lang="en-US" altLang="zh-CN" sz="1400" b="0"/>
              <a:t>5 </a:t>
            </a:r>
            <a:r>
              <a:rPr lang="zh-CN" altLang="en-US" sz="1400" b="0"/>
              <a:t>附着测试：</a:t>
            </a:r>
            <a:r>
              <a:rPr lang="en-US" altLang="zh-CN" sz="1400" b="0"/>
              <a:t>3M</a:t>
            </a:r>
            <a:r>
              <a:rPr lang="zh-CN" altLang="en-US" sz="1400" b="0"/>
              <a:t>胶纸百格法重复</a:t>
            </a:r>
            <a:r>
              <a:rPr lang="en-US" altLang="zh-CN" sz="1400" b="0"/>
              <a:t>3</a:t>
            </a:r>
            <a:r>
              <a:rPr lang="zh-CN" altLang="en-US" sz="1400" b="0"/>
              <a:t>次，指甲法</a:t>
            </a:r>
            <a:r>
              <a:rPr lang="zh-CN" altLang="en-US" sz="1400"/>
              <a:t> </a:t>
            </a:r>
            <a:r>
              <a:rPr lang="zh-CN" altLang="en-US" sz="1400" b="0"/>
              <a:t>； </a:t>
            </a:r>
            <a:endParaRPr lang="zh-CN" altLang="en-US" sz="1400" b="0"/>
          </a:p>
          <a:p>
            <a:pPr marL="609600" indent="-609600" eaLnBrk="1" hangingPunct="1">
              <a:lnSpc>
                <a:spcPct val="120000"/>
              </a:lnSpc>
              <a:buClr>
                <a:srgbClr val="000099"/>
              </a:buClr>
              <a:buNone/>
            </a:pPr>
            <a:r>
              <a:rPr lang="en-US" altLang="zh-CN" sz="1400" b="0"/>
              <a:t>6 RCA</a:t>
            </a:r>
            <a:r>
              <a:rPr lang="zh-CN" altLang="en-US" sz="1400" b="0"/>
              <a:t>耐磨性：参考</a:t>
            </a:r>
            <a:r>
              <a:rPr lang="en-US" altLang="zh-CN" sz="1400" b="0"/>
              <a:t>ASTM F2357,</a:t>
            </a:r>
            <a:r>
              <a:rPr lang="zh-CN" altLang="en-US" sz="1400" b="0"/>
              <a:t>纸带，</a:t>
            </a:r>
            <a:r>
              <a:rPr lang="en-US" altLang="zh-CN" sz="1400" b="0"/>
              <a:t>175g</a:t>
            </a:r>
            <a:r>
              <a:rPr lang="zh-CN" altLang="en-US" sz="1400" b="0"/>
              <a:t>荷重，</a:t>
            </a:r>
            <a:r>
              <a:rPr lang="en-US" altLang="zh-CN" sz="1400" b="0"/>
              <a:t>300-500</a:t>
            </a:r>
            <a:r>
              <a:rPr lang="zh-CN" altLang="en-US" sz="1400" b="0"/>
              <a:t>次，见底为准</a:t>
            </a:r>
            <a:endParaRPr lang="zh-CN" altLang="en-US" sz="1400" b="0"/>
          </a:p>
          <a:p>
            <a:pPr marL="609600" indent="-609600" eaLnBrk="1" hangingPunct="1">
              <a:lnSpc>
                <a:spcPct val="120000"/>
              </a:lnSpc>
              <a:buClr>
                <a:srgbClr val="000099"/>
              </a:buClr>
              <a:buNone/>
            </a:pPr>
            <a:r>
              <a:rPr lang="zh-CN" altLang="en-US" sz="1400" b="0"/>
              <a:t>   </a:t>
            </a:r>
            <a:r>
              <a:rPr lang="en-US" altLang="zh-CN" sz="1400" b="0"/>
              <a:t>TABER</a:t>
            </a:r>
            <a:r>
              <a:rPr lang="zh-CN" altLang="en-US" sz="1400" b="0"/>
              <a:t>耐磨性：</a:t>
            </a:r>
            <a:r>
              <a:rPr lang="en-US" altLang="zh-CN" sz="1400" b="0"/>
              <a:t>ASTM D4060-01</a:t>
            </a:r>
            <a:r>
              <a:rPr lang="zh-CN" altLang="en-US" sz="1400" b="0"/>
              <a:t>，</a:t>
            </a:r>
            <a:r>
              <a:rPr lang="en-US" altLang="zh-CN" sz="1400" b="0"/>
              <a:t>cs-10/17</a:t>
            </a:r>
            <a:r>
              <a:rPr lang="zh-CN" altLang="en-US" sz="1400" b="0"/>
              <a:t>砂轮 </a:t>
            </a:r>
            <a:r>
              <a:rPr lang="en-US" altLang="zh-CN" sz="1400" b="0"/>
              <a:t>500g/1000g</a:t>
            </a:r>
            <a:r>
              <a:rPr lang="zh-CN" altLang="en-US" sz="1400" b="0"/>
              <a:t>力 磨耗损失</a:t>
            </a:r>
            <a:endParaRPr lang="zh-CN" altLang="en-US" sz="1400" b="0"/>
          </a:p>
          <a:p>
            <a:pPr marL="609600" indent="-609600" eaLnBrk="1" hangingPunct="1">
              <a:lnSpc>
                <a:spcPct val="120000"/>
              </a:lnSpc>
              <a:buClr>
                <a:srgbClr val="000099"/>
              </a:buClr>
              <a:buNone/>
            </a:pPr>
            <a:r>
              <a:rPr lang="en-US" altLang="zh-CN" sz="1400" b="0"/>
              <a:t>7 </a:t>
            </a:r>
            <a:r>
              <a:rPr lang="zh-CN" altLang="en-US" sz="1400" b="0"/>
              <a:t>硬度测试：参考</a:t>
            </a:r>
            <a:r>
              <a:rPr lang="en-US" altLang="zh-CN" sz="1400" b="0"/>
              <a:t>ASTM D3363-100</a:t>
            </a:r>
            <a:r>
              <a:rPr lang="zh-CN" altLang="en-US" sz="1400" b="0"/>
              <a:t>，充分</a:t>
            </a:r>
            <a:r>
              <a:rPr lang="en-US" altLang="zh-CN" sz="1400" b="0"/>
              <a:t>UV</a:t>
            </a:r>
            <a:r>
              <a:rPr lang="zh-CN" altLang="en-US" sz="1400" b="0"/>
              <a:t>固化，</a:t>
            </a:r>
            <a:r>
              <a:rPr lang="en-US" altLang="zh-CN" sz="1400" b="0"/>
              <a:t>1000g</a:t>
            </a:r>
            <a:r>
              <a:rPr lang="zh-CN" altLang="en-US" sz="1400" b="0"/>
              <a:t>力小车推三菱铅笔</a:t>
            </a:r>
            <a:endParaRPr lang="zh-CN" altLang="en-US" sz="1400" b="0"/>
          </a:p>
          <a:p>
            <a:pPr marL="609600" indent="-609600" eaLnBrk="1" hangingPunct="1">
              <a:lnSpc>
                <a:spcPct val="120000"/>
              </a:lnSpc>
              <a:buClr>
                <a:srgbClr val="000099"/>
              </a:buClr>
              <a:buNone/>
            </a:pPr>
            <a:r>
              <a:rPr lang="en-US" altLang="zh-CN" sz="1400" b="0"/>
              <a:t>8 </a:t>
            </a:r>
            <a:r>
              <a:rPr lang="zh-CN" altLang="en-US" sz="1400" b="0"/>
              <a:t>光泽测试：参考</a:t>
            </a:r>
            <a:r>
              <a:rPr lang="en-US" altLang="zh-CN" sz="1400" b="0"/>
              <a:t>ASTM D523-89</a:t>
            </a:r>
            <a:r>
              <a:rPr lang="zh-CN" altLang="en-US" sz="1400" b="0"/>
              <a:t>，</a:t>
            </a:r>
            <a:r>
              <a:rPr lang="en-US" altLang="zh-CN" sz="1400" b="0"/>
              <a:t>BYK Gardner 60</a:t>
            </a:r>
            <a:r>
              <a:rPr lang="zh-CN" altLang="en-US" sz="1400" b="0"/>
              <a:t>度</a:t>
            </a:r>
            <a:endParaRPr lang="zh-CN" altLang="en-US" sz="1400" b="0"/>
          </a:p>
          <a:p>
            <a:pPr marL="609600" indent="-609600" eaLnBrk="1" hangingPunct="1">
              <a:lnSpc>
                <a:spcPct val="120000"/>
              </a:lnSpc>
              <a:buClr>
                <a:srgbClr val="000099"/>
              </a:buClr>
              <a:buNone/>
            </a:pPr>
            <a:r>
              <a:rPr lang="en-US" altLang="zh-CN" sz="1400" b="0"/>
              <a:t>9 </a:t>
            </a:r>
            <a:r>
              <a:rPr lang="zh-CN" altLang="en-US" sz="1400" b="0"/>
              <a:t>耐黄变测试：参考</a:t>
            </a:r>
            <a:r>
              <a:rPr lang="en-US" altLang="zh-CN" sz="1400" b="0"/>
              <a:t>ASTM G194</a:t>
            </a:r>
            <a:r>
              <a:rPr lang="zh-CN" altLang="en-US" sz="1400" b="0"/>
              <a:t>，涂到标准白底上，测试</a:t>
            </a:r>
            <a:r>
              <a:rPr lang="en-US" altLang="zh-CN" sz="1400" b="0"/>
              <a:t>3</a:t>
            </a:r>
            <a:r>
              <a:rPr lang="zh-CN" altLang="en-US" sz="1400" b="0"/>
              <a:t>个点的黄变值，过</a:t>
            </a:r>
            <a:r>
              <a:rPr lang="en-US" altLang="zh-CN" sz="1400" b="0"/>
              <a:t>QUV</a:t>
            </a:r>
            <a:r>
              <a:rPr lang="zh-CN" altLang="en-US" sz="1400" b="0"/>
              <a:t>或户外暴晒一定时间，测试对应黄变点，比较差值</a:t>
            </a:r>
            <a:endParaRPr lang="zh-CN" altLang="en-US" sz="1400" b="0"/>
          </a:p>
          <a:p>
            <a:pPr marL="609600" indent="-609600" eaLnBrk="1" hangingPunct="1">
              <a:lnSpc>
                <a:spcPct val="120000"/>
              </a:lnSpc>
              <a:buClr>
                <a:srgbClr val="000099"/>
              </a:buClr>
              <a:buNone/>
            </a:pPr>
            <a:r>
              <a:rPr lang="en-US" altLang="zh-CN" sz="1400" b="0"/>
              <a:t>10 </a:t>
            </a:r>
            <a:r>
              <a:rPr lang="zh-CN" altLang="en-US" sz="1400" b="0"/>
              <a:t>抗溶剂性测试：参考</a:t>
            </a:r>
            <a:r>
              <a:rPr lang="en-US" altLang="zh-CN" sz="1400" b="0"/>
              <a:t>ASTM D5402</a:t>
            </a:r>
            <a:r>
              <a:rPr lang="zh-CN" altLang="en-US" sz="1400" b="0"/>
              <a:t>，耐溶剂仪，</a:t>
            </a:r>
            <a:r>
              <a:rPr lang="en-US" altLang="zh-CN" sz="1400" b="0"/>
              <a:t>500g</a:t>
            </a:r>
            <a:r>
              <a:rPr lang="zh-CN" altLang="en-US" sz="1400" b="0"/>
              <a:t>力往复擦拭，以磨损或发白为准</a:t>
            </a:r>
            <a:endParaRPr lang="zh-CN" altLang="en-US" sz="1400" b="0"/>
          </a:p>
          <a:p>
            <a:pPr marL="609600" indent="-609600" eaLnBrk="1" hangingPunct="1">
              <a:lnSpc>
                <a:spcPct val="120000"/>
              </a:lnSpc>
              <a:buClr>
                <a:srgbClr val="000099"/>
              </a:buClr>
              <a:buNone/>
            </a:pPr>
            <a:endParaRPr lang="en-US" altLang="zh-CN" sz="1400" b="0"/>
          </a:p>
        </p:txBody>
      </p:sp>
    </p:spTree>
  </p:cSld>
  <p:clrMapOvr>
    <a:masterClrMapping/>
  </p:clrMapOvr>
  <p:transition>
    <p:cut/>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385" name="Rectangle 2"/>
          <p:cNvSpPr/>
          <p:nvPr>
            <p:ph type="title" idx="4294967295"/>
          </p:nvPr>
        </p:nvSpPr>
        <p:spPr>
          <a:xfrm>
            <a:off x="1547813" y="188913"/>
            <a:ext cx="7793037" cy="792162"/>
          </a:xfrm>
          <a:ln/>
        </p:spPr>
        <p:txBody>
          <a:bodyPr wrap="square" lIns="91440" tIns="45720" rIns="91440" bIns="45720" anchor="ctr" anchorCtr="0"/>
          <a:p>
            <a:pPr eaLnBrk="1" hangingPunct="1"/>
            <a:r>
              <a:rPr lang="en-US" altLang="zh-CN" sz="1900" b="0">
                <a:latin typeface="宋体" panose="02010600030101010101" pitchFamily="2" charset="-122"/>
              </a:rPr>
              <a:t>             </a:t>
            </a:r>
            <a:r>
              <a:rPr lang="zh-CN" altLang="en-US" sz="1900" b="0">
                <a:latin typeface="宋体" panose="02010600030101010101" pitchFamily="2" charset="-122"/>
              </a:rPr>
              <a:t>真空镀膜技术的展望</a:t>
            </a:r>
            <a:endParaRPr lang="zh-CN" altLang="en-US" sz="1900" b="0">
              <a:latin typeface="宋体" panose="02010600030101010101" pitchFamily="2" charset="-122"/>
            </a:endParaRPr>
          </a:p>
        </p:txBody>
      </p:sp>
      <p:sp>
        <p:nvSpPr>
          <p:cNvPr id="2386" name="Rectangle 3"/>
          <p:cNvSpPr/>
          <p:nvPr>
            <p:ph type="body" idx="4294967295"/>
          </p:nvPr>
        </p:nvSpPr>
        <p:spPr>
          <a:xfrm>
            <a:off x="323850" y="1196975"/>
            <a:ext cx="8280400" cy="5472113"/>
          </a:xfrm>
          <a:prstGeom prst="rect">
            <a:avLst/>
          </a:prstGeom>
          <a:solidFill>
            <a:srgbClr val="FFFFFF"/>
          </a:solidFill>
          <a:ln w="9525" cap="flat" cmpd="sng">
            <a:solidFill>
              <a:srgbClr val="000000"/>
            </a:solidFill>
            <a:prstDash val="solid"/>
            <a:headEnd type="none" w="med" len="med"/>
            <a:tailEnd type="none" w="med" len="med"/>
          </a:ln>
        </p:spPr>
        <p:txBody>
          <a:bodyPr/>
          <a:p>
            <a:pPr eaLnBrk="1" hangingPunct="1">
              <a:lnSpc>
                <a:spcPct val="120000"/>
              </a:lnSpc>
              <a:spcBef>
                <a:spcPct val="50000"/>
              </a:spcBef>
              <a:buClr>
                <a:srgbClr val="000099"/>
              </a:buClr>
              <a:buNone/>
            </a:pPr>
            <a:r>
              <a:rPr lang="en-US" altLang="zh-CN" sz="1400">
                <a:latin typeface="宋体" panose="02010600030101010101" pitchFamily="2" charset="-122"/>
              </a:rPr>
              <a:t> </a:t>
            </a:r>
            <a:r>
              <a:rPr lang="zh-CN" altLang="en-US" sz="1400" b="0">
                <a:latin typeface="宋体" panose="02010600030101010101" pitchFamily="2" charset="-122"/>
              </a:rPr>
              <a:t>随着真空镀膜技术的应用领域的发展，对配套性的镀膜涂料物性及环保要求越来越严格，目前，蒸镀用涂料在使用上，仍存在许多缺点有待改进，仅列出以下三个方向做为改进参考： </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en-US" altLang="zh-CN" sz="1400" b="0">
                <a:solidFill>
                  <a:schemeClr val="folHlink"/>
                </a:solidFill>
                <a:latin typeface="宋体" panose="02010600030101010101" pitchFamily="2" charset="-122"/>
              </a:rPr>
              <a:t>-----</a:t>
            </a:r>
            <a:r>
              <a:rPr lang="zh-CN" altLang="en-US" sz="1400" b="0">
                <a:latin typeface="宋体" panose="02010600030101010101" pitchFamily="2" charset="-122"/>
              </a:rPr>
              <a:t>降低成本方面： </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en-US" altLang="zh-CN" sz="1400" b="0">
                <a:latin typeface="宋体" panose="02010600030101010101" pitchFamily="2" charset="-122"/>
              </a:rPr>
              <a:t>a</a:t>
            </a:r>
            <a:r>
              <a:rPr lang="zh-CN" altLang="en-US" sz="1400" b="0">
                <a:latin typeface="宋体" panose="02010600030101010101" pitchFamily="2" charset="-122"/>
              </a:rPr>
              <a:t>．节省能源：开发、使用烤温较低、固化时间较短之涂料； </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en-US" altLang="zh-CN" sz="1400" b="0">
                <a:latin typeface="宋体" panose="02010600030101010101" pitchFamily="2" charset="-122"/>
              </a:rPr>
              <a:t>b</a:t>
            </a:r>
            <a:r>
              <a:rPr lang="zh-CN" altLang="en-US" sz="1400" b="0">
                <a:latin typeface="宋体" panose="02010600030101010101" pitchFamily="2" charset="-122"/>
              </a:rPr>
              <a:t>．缩短工期，减少涂装工序，二涂着色工艺即能达到良好的物性要求； </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en-US" altLang="zh-CN" sz="1400" b="0">
                <a:latin typeface="宋体" panose="02010600030101010101" pitchFamily="2" charset="-122"/>
              </a:rPr>
              <a:t>c</a:t>
            </a:r>
            <a:r>
              <a:rPr lang="zh-CN" altLang="en-US" sz="1400" b="0">
                <a:latin typeface="宋体" panose="02010600030101010101" pitchFamily="2" charset="-122"/>
              </a:rPr>
              <a:t>．提高涂装效率：应用全自动喷涂设施、静电涂装设施等； </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en-US" altLang="zh-CN" sz="1400" b="0">
                <a:solidFill>
                  <a:schemeClr val="folHlink"/>
                </a:solidFill>
                <a:latin typeface="宋体" panose="02010600030101010101" pitchFamily="2" charset="-122"/>
              </a:rPr>
              <a:t>-----</a:t>
            </a:r>
            <a:r>
              <a:rPr lang="zh-CN" altLang="en-US" sz="1400" b="0">
                <a:latin typeface="宋体" panose="02010600030101010101" pitchFamily="2" charset="-122"/>
              </a:rPr>
              <a:t>减少公害方面： </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en-US" altLang="zh-CN" sz="1400" b="0">
                <a:latin typeface="宋体" panose="02010600030101010101" pitchFamily="2" charset="-122"/>
              </a:rPr>
              <a:t>a</a:t>
            </a:r>
            <a:r>
              <a:rPr lang="zh-CN" altLang="en-US" sz="1400" b="0">
                <a:latin typeface="宋体" panose="02010600030101010101" pitchFamily="2" charset="-122"/>
              </a:rPr>
              <a:t>．开发、应用高固体份涂料，如低粘度的低溶剂含量型</a:t>
            </a:r>
            <a:r>
              <a:rPr lang="en-US" altLang="zh-CN" sz="1400" b="0">
                <a:latin typeface="宋体" panose="02010600030101010101" pitchFamily="2" charset="-122"/>
              </a:rPr>
              <a:t>UV/EB</a:t>
            </a:r>
            <a:r>
              <a:rPr lang="zh-CN" altLang="en-US" sz="1400" b="0">
                <a:latin typeface="宋体" panose="02010600030101010101" pitchFamily="2" charset="-122"/>
              </a:rPr>
              <a:t>固化涂料； </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en-US" altLang="zh-CN" sz="1400" b="0">
                <a:latin typeface="宋体" panose="02010600030101010101" pitchFamily="2" charset="-122"/>
              </a:rPr>
              <a:t>b</a:t>
            </a:r>
            <a:r>
              <a:rPr lang="zh-CN" altLang="en-US" sz="1400" b="0">
                <a:latin typeface="宋体" panose="02010600030101010101" pitchFamily="2" charset="-122"/>
              </a:rPr>
              <a:t>．开发、应用无溶剂型涂料，如水性真空镀镀膜涂料； </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en-US" altLang="zh-CN" sz="1400" b="0">
                <a:solidFill>
                  <a:schemeClr val="folHlink"/>
                </a:solidFill>
                <a:latin typeface="宋体" panose="02010600030101010101" pitchFamily="2" charset="-122"/>
              </a:rPr>
              <a:t>-----</a:t>
            </a:r>
            <a:r>
              <a:rPr lang="zh-CN" altLang="en-US" sz="1400" b="0">
                <a:latin typeface="宋体" panose="02010600030101010101" pitchFamily="2" charset="-122"/>
              </a:rPr>
              <a:t>提高品质、开发创新性之产品方面： </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en-US" altLang="zh-CN" sz="1400" b="0">
                <a:latin typeface="宋体" panose="02010600030101010101" pitchFamily="2" charset="-122"/>
              </a:rPr>
              <a:t>a</a:t>
            </a:r>
            <a:r>
              <a:rPr lang="zh-CN" altLang="en-US" sz="1400" b="0">
                <a:latin typeface="宋体" panose="02010600030101010101" pitchFamily="2" charset="-122"/>
              </a:rPr>
              <a:t>．开发特殊特殊质素质素之产品，如</a:t>
            </a:r>
            <a:r>
              <a:rPr lang="en-US" altLang="zh-CN" sz="1400" b="0">
                <a:latin typeface="宋体" panose="02010600030101010101" pitchFamily="2" charset="-122"/>
              </a:rPr>
              <a:t>BMC</a:t>
            </a:r>
            <a:r>
              <a:rPr lang="zh-CN" altLang="en-US" sz="1400" b="0">
                <a:latin typeface="宋体" panose="02010600030101010101" pitchFamily="2" charset="-122"/>
              </a:rPr>
              <a:t>、轻合金属</a:t>
            </a:r>
            <a:r>
              <a:rPr lang="en-US" altLang="zh-CN" sz="1400" b="0">
                <a:latin typeface="宋体" panose="02010600030101010101" pitchFamily="2" charset="-122"/>
              </a:rPr>
              <a:t>UV</a:t>
            </a:r>
            <a:r>
              <a:rPr lang="zh-CN" altLang="en-US" sz="1400" b="0">
                <a:latin typeface="宋体" panose="02010600030101010101" pitchFamily="2" charset="-122"/>
              </a:rPr>
              <a:t>镀膜涂料等；</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en-US" altLang="zh-CN" sz="1400" b="0">
                <a:latin typeface="宋体" panose="02010600030101010101" pitchFamily="2" charset="-122"/>
              </a:rPr>
              <a:t>b</a:t>
            </a:r>
            <a:r>
              <a:rPr lang="zh-CN" altLang="en-US" sz="1400" b="0">
                <a:latin typeface="宋体" panose="02010600030101010101" pitchFamily="2" charset="-122"/>
              </a:rPr>
              <a:t>．开发特殊耐物性、耐化性之产品开发，如抗指纹、电磁屏蔽型</a:t>
            </a:r>
            <a:r>
              <a:rPr lang="en-US" altLang="zh-CN" sz="1400" b="0">
                <a:latin typeface="宋体" panose="02010600030101010101" pitchFamily="2" charset="-122"/>
              </a:rPr>
              <a:t>UV</a:t>
            </a:r>
            <a:r>
              <a:rPr lang="zh-CN" altLang="en-US" sz="1400" b="0">
                <a:latin typeface="宋体" panose="02010600030101010101" pitchFamily="2" charset="-122"/>
              </a:rPr>
              <a:t>镀膜涂料 ；</a:t>
            </a:r>
            <a:endParaRPr lang="zh-CN" altLang="en-US" sz="1400" b="0">
              <a:latin typeface="宋体" panose="02010600030101010101" pitchFamily="2" charset="-122"/>
            </a:endParaRPr>
          </a:p>
          <a:p>
            <a:pPr eaLnBrk="1" hangingPunct="1">
              <a:lnSpc>
                <a:spcPct val="120000"/>
              </a:lnSpc>
              <a:spcBef>
                <a:spcPct val="50000"/>
              </a:spcBef>
              <a:buClr>
                <a:srgbClr val="000099"/>
              </a:buClr>
              <a:buNone/>
            </a:pPr>
            <a:r>
              <a:rPr lang="zh-CN" altLang="en-US" sz="1400" b="0">
                <a:latin typeface="宋体" panose="02010600030101010101" pitchFamily="2" charset="-122"/>
              </a:rPr>
              <a:t>以上论点这有待于我们的行业同仁需要不断学习掌握涂料最新配方设计理论、总结现场的问题解决经验，交流创新，共同推进行业技术的发展，以期</a:t>
            </a:r>
            <a:r>
              <a:rPr lang="en-US" altLang="zh-CN" sz="1400" b="0">
                <a:latin typeface="宋体" panose="02010600030101010101" pitchFamily="2" charset="-122"/>
              </a:rPr>
              <a:t>UV</a:t>
            </a:r>
            <a:r>
              <a:rPr lang="zh-CN" altLang="en-US" sz="1400" b="0">
                <a:latin typeface="宋体" panose="02010600030101010101" pitchFamily="2" charset="-122"/>
              </a:rPr>
              <a:t>真空蒸镀涂料能更广泛应用，且更具市场经济效益。</a:t>
            </a:r>
            <a:endParaRPr lang="zh-CN" altLang="en-US" sz="1400" b="0">
              <a:latin typeface="宋体" panose="02010600030101010101" pitchFamily="2" charset="-122"/>
            </a:endParaRPr>
          </a:p>
          <a:p>
            <a:pPr eaLnBrk="1" hangingPunct="1">
              <a:lnSpc>
                <a:spcPct val="80000"/>
              </a:lnSpc>
              <a:buClr>
                <a:srgbClr val="000099"/>
              </a:buClr>
            </a:pPr>
            <a:endParaRPr lang="zh-CN" altLang="en-US" sz="1600" b="0">
              <a:latin typeface="宋体" panose="02010600030101010101" pitchFamily="2" charset="-122"/>
            </a:endParaRPr>
          </a:p>
          <a:p>
            <a:pPr eaLnBrk="1" hangingPunct="1">
              <a:lnSpc>
                <a:spcPct val="80000"/>
              </a:lnSpc>
              <a:buClr>
                <a:srgbClr val="000099"/>
              </a:buClr>
            </a:pPr>
            <a:endParaRPr lang="en-US" altLang="zh-CN" sz="1600">
              <a:latin typeface="宋体" panose="02010600030101010101" pitchFamily="2" charset="-122"/>
            </a:endParaRPr>
          </a:p>
        </p:txBody>
      </p:sp>
    </p:spTree>
  </p:cSld>
  <p:clrMapOvr>
    <a:masterClrMapping/>
  </p:clrMapOvr>
  <p:transition>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09" name="Rectangle 2"/>
          <p:cNvSpPr/>
          <p:nvPr>
            <p:ph type="title" idx="4294967295"/>
          </p:nvPr>
        </p:nvSpPr>
        <p:spPr>
          <a:xfrm>
            <a:off x="0" y="404813"/>
            <a:ext cx="7772400" cy="509587"/>
          </a:xfrm>
          <a:ln/>
        </p:spPr>
        <p:txBody>
          <a:bodyPr wrap="square" lIns="91440" tIns="45720" rIns="91440" bIns="45720" anchor="ctr" anchorCtr="0"/>
          <a:p>
            <a:pPr eaLnBrk="1" hangingPunct="1"/>
            <a:r>
              <a:rPr lang="en-US" altLang="zh-CN" sz="1900"/>
              <a:t>UV</a:t>
            </a:r>
            <a:r>
              <a:rPr lang="zh-CN" altLang="en-US" sz="1900"/>
              <a:t>塑胶基材的总体描述</a:t>
            </a:r>
            <a:r>
              <a:rPr lang="en-US" altLang="zh-CN" sz="1500"/>
              <a:t>--</a:t>
            </a:r>
            <a:r>
              <a:rPr lang="zh-CN" altLang="en-US" sz="1500"/>
              <a:t>主要性质和表面张力</a:t>
            </a:r>
            <a:endParaRPr lang="zh-CN" altLang="en-US" sz="1500"/>
          </a:p>
        </p:txBody>
      </p:sp>
      <p:graphicFrame>
        <p:nvGraphicFramePr>
          <p:cNvPr id="2110" name="表格 2109"/>
          <p:cNvGraphicFramePr/>
          <p:nvPr/>
        </p:nvGraphicFramePr>
        <p:xfrm>
          <a:off x="323850" y="1614488"/>
          <a:ext cx="8416925" cy="4291012"/>
        </p:xfrm>
        <a:graphic>
          <a:graphicData uri="http://schemas.openxmlformats.org/drawingml/2006/table">
            <a:tbl>
              <a:tblPr/>
              <a:tblGrid>
                <a:gridCol w="1487488"/>
                <a:gridCol w="4697412"/>
                <a:gridCol w="2232025"/>
              </a:tblGrid>
              <a:tr h="688975">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zh-CN" altLang="en-US" sz="1600" b="1" i="1" u="sng">
                          <a:solidFill>
                            <a:srgbClr val="00219C"/>
                          </a:solidFill>
                          <a:latin typeface="Tahoma" panose="020B0604030504040204" pitchFamily="34" charset="0"/>
                        </a:rPr>
                        <a:t>塑料</a:t>
                      </a:r>
                      <a:endParaRPr lang="zh-CN" altLang="en-US" sz="1600" b="1" i="1" u="sng">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zh-CN" altLang="en-US" sz="1600" b="1" i="1" u="sng">
                          <a:solidFill>
                            <a:srgbClr val="00219C"/>
                          </a:solidFill>
                          <a:latin typeface="Tahoma" panose="020B0604030504040204" pitchFamily="34" charset="0"/>
                        </a:rPr>
                        <a:t>主要特性</a:t>
                      </a:r>
                      <a:endParaRPr lang="zh-CN" altLang="en-US" sz="1600" b="1" i="1" u="sng">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zh-CN" altLang="en-US" sz="1600" b="1" i="1" u="sng">
                          <a:solidFill>
                            <a:srgbClr val="00219C"/>
                          </a:solidFill>
                          <a:latin typeface="Tahoma" panose="020B0604030504040204" pitchFamily="34" charset="0"/>
                        </a:rPr>
                        <a:t>表面张力</a:t>
                      </a:r>
                      <a:endParaRPr lang="zh-CN" altLang="en-US" sz="1600" b="1" i="1" u="sng">
                        <a:solidFill>
                          <a:srgbClr val="00219C"/>
                        </a:solidFill>
                        <a:latin typeface="Tahoma" panose="020B0604030504040204" pitchFamily="34" charset="0"/>
                      </a:endParaRPr>
                    </a:p>
                    <a:p>
                      <a:pPr marL="0" lvl="0" indent="0" algn="ctr" eaLnBrk="1" latinLnBrk="0" hangingPunct="1">
                        <a:spcBef>
                          <a:spcPct val="20000"/>
                        </a:spcBef>
                        <a:buClr>
                          <a:schemeClr val="bg1"/>
                        </a:buClr>
                        <a:buFont typeface="Wingdings" panose="05000000000000000000" pitchFamily="2" charset="2"/>
                        <a:buNone/>
                      </a:pPr>
                      <a:r>
                        <a:rPr lang="en-US" altLang="zh-CN" sz="1600" b="1" i="1" u="sng">
                          <a:solidFill>
                            <a:srgbClr val="00219C"/>
                          </a:solidFill>
                          <a:latin typeface="Tahoma" panose="020B0604030504040204" pitchFamily="34" charset="0"/>
                        </a:rPr>
                        <a:t>(mN/m)</a:t>
                      </a:r>
                      <a:endParaRPr lang="en-US" altLang="zh-CN" sz="1600" b="1" i="1" u="sng">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28575"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693738">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PP</a:t>
                      </a:r>
                      <a:endParaRPr lang="en-US" altLang="zh-CN"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良好的弯着和弹性</a:t>
                      </a:r>
                      <a:r>
                        <a:rPr lang="en-US" altLang="zh-CN" sz="1600" b="1">
                          <a:solidFill>
                            <a:srgbClr val="00219C"/>
                          </a:solidFill>
                          <a:latin typeface="Tahoma" panose="020B0604030504040204" pitchFamily="34" charset="0"/>
                        </a:rPr>
                        <a:t>, </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未处理 </a:t>
                      </a:r>
                      <a:r>
                        <a:rPr lang="en-US" altLang="zh-CN" sz="1600" b="1">
                          <a:solidFill>
                            <a:srgbClr val="00219C"/>
                          </a:solidFill>
                          <a:latin typeface="Tahoma" panose="020B0604030504040204" pitchFamily="34" charset="0"/>
                        </a:rPr>
                        <a:t>28</a:t>
                      </a:r>
                      <a:endParaRPr lang="en-US" altLang="zh-CN" sz="1600" b="1">
                        <a:solidFill>
                          <a:srgbClr val="00219C"/>
                        </a:solidFill>
                        <a:latin typeface="Tahoma" panose="020B0604030504040204" pitchFamily="34" charset="0"/>
                      </a:endParaRPr>
                    </a:p>
                    <a:p>
                      <a:pPr marL="0" lvl="0" indent="0" algn="ctr"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电晕处理 </a:t>
                      </a:r>
                      <a:r>
                        <a:rPr lang="en-US" altLang="zh-CN" sz="1600" b="1">
                          <a:solidFill>
                            <a:srgbClr val="00219C"/>
                          </a:solidFill>
                          <a:latin typeface="Tahoma" panose="020B0604030504040204" pitchFamily="34" charset="0"/>
                        </a:rPr>
                        <a:t>40</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63537">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PE</a:t>
                      </a:r>
                      <a:endParaRPr lang="en-US" altLang="zh-CN" sz="16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良好的绝缘和光稳定性</a:t>
                      </a:r>
                      <a:r>
                        <a:rPr lang="en-US" altLang="zh-CN" sz="1600" b="1">
                          <a:solidFill>
                            <a:srgbClr val="00219C"/>
                          </a:solidFill>
                          <a:latin typeface="Tahoma" panose="020B0604030504040204" pitchFamily="34" charset="0"/>
                        </a:rPr>
                        <a:t>, </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30</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63538">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PVC</a:t>
                      </a:r>
                      <a:endParaRPr lang="en-US" altLang="zh-CN"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良好的柔顺性</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耐水性和绝缘性</a:t>
                      </a:r>
                      <a:endParaRPr lang="zh-CN" altLang="en-US"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33</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63537">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PS</a:t>
                      </a:r>
                      <a:endParaRPr lang="en-US" altLang="zh-CN"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良好的抗冲击性</a:t>
                      </a:r>
                      <a:r>
                        <a:rPr lang="en-US" altLang="zh-CN" sz="1600" b="1">
                          <a:solidFill>
                            <a:srgbClr val="00219C"/>
                          </a:solidFill>
                          <a:latin typeface="Tahoma" panose="020B0604030504040204" pitchFamily="34" charset="0"/>
                        </a:rPr>
                        <a:t>, </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33</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63538">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PC</a:t>
                      </a:r>
                      <a:endParaRPr lang="en-US" altLang="zh-CN"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良好的拉伸强度</a:t>
                      </a:r>
                      <a:r>
                        <a:rPr lang="en-US" altLang="zh-CN" sz="1600" b="1">
                          <a:solidFill>
                            <a:srgbClr val="00219C"/>
                          </a:solidFill>
                          <a:latin typeface="Tahoma" panose="020B0604030504040204" pitchFamily="34" charset="0"/>
                        </a:rPr>
                        <a:t>, </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38</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63537">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PMMA</a:t>
                      </a:r>
                      <a:endParaRPr lang="en-US" altLang="zh-CN"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endParaRPr lang="zh-CN"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39</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63538">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PET</a:t>
                      </a:r>
                      <a:endParaRPr lang="en-US" altLang="zh-CN"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良好的光学特性和光泽</a:t>
                      </a:r>
                      <a:r>
                        <a:rPr lang="en-US" altLang="zh-CN" sz="1600" b="1">
                          <a:solidFill>
                            <a:srgbClr val="00219C"/>
                          </a:solidFill>
                          <a:latin typeface="Tahoma" panose="020B0604030504040204" pitchFamily="34" charset="0"/>
                        </a:rPr>
                        <a:t>, </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41</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63537">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Polyester</a:t>
                      </a:r>
                      <a:endParaRPr lang="en-US" altLang="zh-CN"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良好的光学特性</a:t>
                      </a:r>
                      <a:r>
                        <a:rPr lang="en-US" altLang="zh-CN" sz="1600" b="1">
                          <a:solidFill>
                            <a:srgbClr val="00219C"/>
                          </a:solidFill>
                          <a:latin typeface="Tahoma" panose="020B0604030504040204" pitchFamily="34" charset="0"/>
                        </a:rPr>
                        <a:t>, </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33 (A) 65 (B)</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12700" cap="flat" cmpd="sng">
                      <a:solidFill>
                        <a:srgbClr val="000000"/>
                      </a:solidFill>
                      <a:prstDash val="solid"/>
                      <a:round/>
                      <a:headEnd type="none" w="med" len="med"/>
                      <a:tailEnd type="none" w="med" len="med"/>
                    </a:lnB>
                    <a:lnTlToBr>
                      <a:noFill/>
                    </a:lnTlToBr>
                    <a:lnBlToTr>
                      <a:noFill/>
                    </a:lnBlToTr>
                    <a:noFill/>
                  </a:tcPr>
                </a:tc>
              </a:tr>
              <a:tr h="363538">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ABS</a:t>
                      </a:r>
                      <a:endParaRPr lang="en-US" altLang="zh-CN" sz="1200" b="1">
                        <a:solidFill>
                          <a:srgbClr val="00219C"/>
                        </a:solidFill>
                        <a:latin typeface="Tahoma" panose="020B0604030504040204" pitchFamily="34" charset="0"/>
                      </a:endParaRPr>
                    </a:p>
                  </a:txBody>
                  <a:tcPr>
                    <a:lnL w="28575"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r>
                        <a:rPr lang="zh-CN" altLang="en-US" sz="1600" b="1">
                          <a:solidFill>
                            <a:srgbClr val="00219C"/>
                          </a:solidFill>
                          <a:latin typeface="Tahoma" panose="020B0604030504040204" pitchFamily="34" charset="0"/>
                        </a:rPr>
                        <a:t>良好的硬度</a:t>
                      </a:r>
                      <a:r>
                        <a:rPr lang="en-US" altLang="zh-CN" sz="1600" b="1">
                          <a:solidFill>
                            <a:srgbClr val="00219C"/>
                          </a:solidFill>
                          <a:latin typeface="Tahoma" panose="020B0604030504040204" pitchFamily="34" charset="0"/>
                        </a:rPr>
                        <a:t>, </a:t>
                      </a:r>
                      <a:r>
                        <a:rPr lang="zh-CN" altLang="en-US" sz="1600" b="1">
                          <a:solidFill>
                            <a:srgbClr val="00219C"/>
                          </a:solidFill>
                          <a:latin typeface="Tahoma" panose="020B0604030504040204" pitchFamily="34" charset="0"/>
                        </a:rPr>
                        <a:t>抗冲击性能和耐化学品性</a:t>
                      </a:r>
                      <a:r>
                        <a:rPr lang="en-US" altLang="zh-CN" sz="1600" b="1">
                          <a:solidFill>
                            <a:srgbClr val="00219C"/>
                          </a:solidFill>
                          <a:latin typeface="Helvetica" charset="0"/>
                        </a:rPr>
                        <a:t>…</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12700"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lnTlToBr>
                      <a:noFill/>
                    </a:lnTlToBr>
                    <a:lnBlToTr>
                      <a:noFill/>
                    </a:lnBlToTr>
                    <a:noFill/>
                  </a:tcPr>
                </a:tc>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spcBef>
                          <a:spcPct val="20000"/>
                        </a:spcBef>
                        <a:buClr>
                          <a:schemeClr val="bg1"/>
                        </a:buClr>
                        <a:buFont typeface="Wingdings" panose="05000000000000000000" pitchFamily="2" charset="2"/>
                        <a:buNone/>
                      </a:pPr>
                      <a:r>
                        <a:rPr lang="en-US" altLang="zh-CN" sz="1600" b="1">
                          <a:solidFill>
                            <a:srgbClr val="00219C"/>
                          </a:solidFill>
                          <a:latin typeface="Tahoma" panose="020B0604030504040204" pitchFamily="34" charset="0"/>
                        </a:rPr>
                        <a:t>43</a:t>
                      </a:r>
                      <a:endParaRPr lang="en-US" altLang="zh-CN" sz="1600" b="1">
                        <a:solidFill>
                          <a:srgbClr val="00219C"/>
                        </a:solidFill>
                        <a:latin typeface="Tahoma" panose="020B0604030504040204" pitchFamily="34" charset="0"/>
                      </a:endParaRPr>
                    </a:p>
                  </a:txBody>
                  <a:tcPr>
                    <a:lnL w="12700" cap="flat" cmpd="sng">
                      <a:solidFill>
                        <a:srgbClr val="000000"/>
                      </a:solidFill>
                      <a:prstDash val="solid"/>
                      <a:round/>
                      <a:headEnd type="none" w="med" len="med"/>
                      <a:tailEnd type="none" w="med" len="med"/>
                    </a:lnL>
                    <a:lnR w="28575" cap="flat" cmpd="sng">
                      <a:solidFill>
                        <a:srgbClr val="000000"/>
                      </a:solidFill>
                      <a:prstDash val="solid"/>
                      <a:round/>
                      <a:headEnd type="none" w="med" len="med"/>
                      <a:tailEnd type="none" w="med" len="med"/>
                    </a:lnR>
                    <a:lnT w="12700" cap="flat" cmpd="sng">
                      <a:solidFill>
                        <a:srgbClr val="000000"/>
                      </a:solidFill>
                      <a:prstDash val="solid"/>
                      <a:round/>
                      <a:headEnd type="none" w="med" len="med"/>
                      <a:tailEnd type="none" w="med" len="med"/>
                    </a:lnT>
                    <a:lnB w="28575" cap="flat" cmpd="sng">
                      <a:solidFill>
                        <a:srgbClr val="000000"/>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58" name="Rectangle 2"/>
          <p:cNvSpPr/>
          <p:nvPr>
            <p:ph type="title" idx="4294967295"/>
          </p:nvPr>
        </p:nvSpPr>
        <p:spPr>
          <a:xfrm>
            <a:off x="0" y="260350"/>
            <a:ext cx="7793038" cy="738188"/>
          </a:xfrm>
          <a:ln/>
        </p:spPr>
        <p:txBody>
          <a:bodyPr wrap="square" lIns="91440" tIns="45720" rIns="91440" bIns="45720" anchor="ctr" anchorCtr="0"/>
          <a:p>
            <a:pPr eaLnBrk="1" hangingPunct="1"/>
            <a:r>
              <a:rPr lang="zh-CN" altLang="en-US" sz="2100" b="0"/>
              <a:t>真空镀膜技术简介</a:t>
            </a:r>
            <a:endParaRPr lang="zh-CN" altLang="en-US" sz="2100" b="0"/>
          </a:p>
        </p:txBody>
      </p:sp>
      <p:sp>
        <p:nvSpPr>
          <p:cNvPr id="2159" name="Rectangle 3"/>
          <p:cNvSpPr/>
          <p:nvPr>
            <p:ph type="body" idx="4294967295"/>
          </p:nvPr>
        </p:nvSpPr>
        <p:spPr>
          <a:xfrm>
            <a:off x="539750" y="1196975"/>
            <a:ext cx="7772400" cy="4895850"/>
          </a:xfrm>
          <a:prstGeom prst="rect">
            <a:avLst/>
          </a:prstGeom>
          <a:solidFill>
            <a:srgbClr val="FFFFFF"/>
          </a:solidFill>
          <a:ln w="9525" cap="flat" cmpd="sng">
            <a:solidFill>
              <a:srgbClr val="000000"/>
            </a:solidFill>
            <a:prstDash val="solid"/>
            <a:headEnd type="none" w="med" len="med"/>
            <a:tailEnd type="none" w="med" len="med"/>
          </a:ln>
        </p:spPr>
        <p:txBody>
          <a:bodyPr/>
          <a:p>
            <a:pPr eaLnBrk="1" hangingPunct="1">
              <a:lnSpc>
                <a:spcPct val="80000"/>
              </a:lnSpc>
              <a:spcBef>
                <a:spcPct val="40000"/>
              </a:spcBef>
              <a:buClr>
                <a:srgbClr val="000099"/>
              </a:buClr>
              <a:buNone/>
            </a:pPr>
            <a:r>
              <a:rPr lang="zh-CN" altLang="en-US" sz="1800" b="0">
                <a:latin typeface="宋体" panose="02010600030101010101" pitchFamily="2" charset="-122"/>
              </a:rPr>
              <a:t>塑胶表面金属化制程方式</a:t>
            </a:r>
            <a:endParaRPr lang="zh-CN" altLang="en-US" sz="1800" b="0">
              <a:latin typeface="宋体" panose="02010600030101010101" pitchFamily="2" charset="-122"/>
            </a:endParaRPr>
          </a:p>
          <a:p>
            <a:pPr eaLnBrk="1" hangingPunct="1">
              <a:lnSpc>
                <a:spcPct val="80000"/>
              </a:lnSpc>
              <a:spcBef>
                <a:spcPct val="40000"/>
              </a:spcBef>
              <a:buClr>
                <a:srgbClr val="000099"/>
              </a:buClr>
              <a:buNone/>
            </a:pPr>
            <a:r>
              <a:rPr lang="zh-CN" altLang="en-US" sz="1800" b="0">
                <a:latin typeface="宋体" panose="02010600030101010101" pitchFamily="2" charset="-122"/>
              </a:rPr>
              <a:t>喷涂（</a:t>
            </a:r>
            <a:r>
              <a:rPr lang="en-US" altLang="zh-CN" sz="1800" b="0">
                <a:latin typeface="宋体" panose="02010600030101010101" pitchFamily="2" charset="-122"/>
              </a:rPr>
              <a:t>Spraying</a:t>
            </a:r>
            <a:r>
              <a:rPr lang="zh-CN" altLang="en-US" sz="1800" b="0">
                <a:latin typeface="宋体" panose="02010600030101010101" pitchFamily="2" charset="-122"/>
              </a:rPr>
              <a:t>）和电镀</a:t>
            </a:r>
            <a:r>
              <a:rPr lang="en-US" altLang="zh-CN" sz="1800" b="0">
                <a:latin typeface="宋体" panose="02010600030101010101" pitchFamily="2" charset="-122"/>
              </a:rPr>
              <a:t>(Electroplating)</a:t>
            </a:r>
            <a:endParaRPr lang="en-US" altLang="zh-CN" sz="1800" b="0">
              <a:latin typeface="宋体" panose="02010600030101010101" pitchFamily="2" charset="-122"/>
            </a:endParaRPr>
          </a:p>
          <a:p>
            <a:pPr eaLnBrk="1" hangingPunct="1">
              <a:lnSpc>
                <a:spcPct val="80000"/>
              </a:lnSpc>
              <a:spcBef>
                <a:spcPct val="40000"/>
              </a:spcBef>
              <a:buClr>
                <a:srgbClr val="000099"/>
              </a:buClr>
            </a:pPr>
            <a:r>
              <a:rPr lang="zh-CN" altLang="en-US" sz="1800" b="0">
                <a:latin typeface="宋体" panose="02010600030101010101" pitchFamily="2" charset="-122"/>
              </a:rPr>
              <a:t>物理气相沉积</a:t>
            </a:r>
            <a:endParaRPr lang="zh-CN" altLang="en-US" sz="1800" b="0">
              <a:latin typeface="宋体" panose="02010600030101010101" pitchFamily="2" charset="-122"/>
            </a:endParaRPr>
          </a:p>
          <a:p>
            <a:pPr eaLnBrk="1" hangingPunct="1">
              <a:lnSpc>
                <a:spcPct val="80000"/>
              </a:lnSpc>
              <a:spcBef>
                <a:spcPct val="40000"/>
              </a:spcBef>
              <a:buClr>
                <a:srgbClr val="000099"/>
              </a:buClr>
              <a:buNone/>
            </a:pPr>
            <a:r>
              <a:rPr lang="en-US" altLang="zh-CN" sz="1800" b="0">
                <a:latin typeface="宋体" panose="02010600030101010101" pitchFamily="2" charset="-122"/>
              </a:rPr>
              <a:t>1 </a:t>
            </a:r>
            <a:r>
              <a:rPr lang="zh-CN" altLang="en-US" sz="1800" b="0">
                <a:latin typeface="宋体" panose="02010600030101010101" pitchFamily="2" charset="-122"/>
              </a:rPr>
              <a:t>真空蒸镀（</a:t>
            </a:r>
            <a:r>
              <a:rPr lang="en-US" altLang="zh-CN" sz="1800" b="0">
                <a:latin typeface="宋体" panose="02010600030101010101" pitchFamily="2" charset="-122"/>
              </a:rPr>
              <a:t>Evaporation</a:t>
            </a:r>
            <a:r>
              <a:rPr lang="zh-CN" altLang="en-US" sz="1800" b="0">
                <a:latin typeface="宋体" panose="02010600030101010101" pitchFamily="2" charset="-122"/>
              </a:rPr>
              <a:t>）  </a:t>
            </a:r>
            <a:r>
              <a:rPr lang="en-US" altLang="zh-CN" sz="1800" b="0">
                <a:latin typeface="宋体" panose="02010600030101010101" pitchFamily="2" charset="-122"/>
              </a:rPr>
              <a:t>2 </a:t>
            </a:r>
            <a:r>
              <a:rPr lang="zh-CN" altLang="en-US" sz="1800" b="0">
                <a:latin typeface="宋体" panose="02010600030101010101" pitchFamily="2" charset="-122"/>
              </a:rPr>
              <a:t>溅射真镀</a:t>
            </a:r>
            <a:r>
              <a:rPr lang="en-US" altLang="zh-CN" sz="1800" b="0">
                <a:latin typeface="宋体" panose="02010600030101010101" pitchFamily="2" charset="-122"/>
              </a:rPr>
              <a:t>(Sputter) </a:t>
            </a:r>
            <a:endParaRPr lang="en-US" altLang="zh-CN" sz="1800" b="0">
              <a:latin typeface="宋体" panose="02010600030101010101" pitchFamily="2" charset="-122"/>
            </a:endParaRPr>
          </a:p>
          <a:p>
            <a:pPr eaLnBrk="1" hangingPunct="1">
              <a:lnSpc>
                <a:spcPct val="80000"/>
              </a:lnSpc>
              <a:spcBef>
                <a:spcPct val="40000"/>
              </a:spcBef>
              <a:buClr>
                <a:srgbClr val="000099"/>
              </a:buClr>
            </a:pPr>
            <a:r>
              <a:rPr lang="zh-CN" altLang="en-US" sz="1800" b="0">
                <a:latin typeface="宋体" panose="02010600030101010101" pitchFamily="2" charset="-122"/>
              </a:rPr>
              <a:t>化学沉积</a:t>
            </a:r>
            <a:endParaRPr lang="zh-CN" altLang="en-US" sz="1800" b="0">
              <a:latin typeface="宋体" panose="02010600030101010101" pitchFamily="2" charset="-122"/>
            </a:endParaRPr>
          </a:p>
          <a:p>
            <a:pPr eaLnBrk="1" hangingPunct="1">
              <a:lnSpc>
                <a:spcPct val="80000"/>
              </a:lnSpc>
              <a:spcBef>
                <a:spcPct val="40000"/>
              </a:spcBef>
              <a:buClr>
                <a:srgbClr val="000099"/>
              </a:buClr>
              <a:buNone/>
            </a:pPr>
            <a:r>
              <a:rPr lang="en-US" altLang="zh-CN" sz="1800" b="0">
                <a:latin typeface="宋体" panose="02010600030101010101" pitchFamily="2" charset="-122"/>
              </a:rPr>
              <a:t>1 </a:t>
            </a:r>
            <a:r>
              <a:rPr lang="zh-CN" altLang="en-US" sz="1800" b="0">
                <a:latin typeface="宋体" panose="02010600030101010101" pitchFamily="2" charset="-122"/>
              </a:rPr>
              <a:t>化学气相镀膜    </a:t>
            </a:r>
            <a:r>
              <a:rPr lang="en-US" altLang="zh-CN" sz="1800" b="0">
                <a:latin typeface="宋体" panose="02010600030101010101" pitchFamily="2" charset="-122"/>
              </a:rPr>
              <a:t>2 </a:t>
            </a:r>
            <a:r>
              <a:rPr lang="zh-CN" altLang="en-US" sz="1800" b="0">
                <a:latin typeface="宋体" panose="02010600030101010101" pitchFamily="2" charset="-122"/>
              </a:rPr>
              <a:t>电化学镀膜</a:t>
            </a:r>
            <a:endParaRPr lang="zh-CN" altLang="en-US" sz="1800" b="0">
              <a:latin typeface="宋体" panose="02010600030101010101" pitchFamily="2" charset="-122"/>
            </a:endParaRPr>
          </a:p>
          <a:p>
            <a:pPr eaLnBrk="1" hangingPunct="1">
              <a:lnSpc>
                <a:spcPct val="80000"/>
              </a:lnSpc>
              <a:spcBef>
                <a:spcPct val="40000"/>
              </a:spcBef>
              <a:buClr>
                <a:srgbClr val="000099"/>
              </a:buClr>
              <a:buNone/>
            </a:pPr>
            <a:endParaRPr lang="zh-CN" altLang="en-US" sz="1800" b="0">
              <a:latin typeface="宋体" panose="02010600030101010101" pitchFamily="2" charset="-122"/>
            </a:endParaRPr>
          </a:p>
          <a:p>
            <a:pPr lvl="1" eaLnBrk="1" hangingPunct="1">
              <a:lnSpc>
                <a:spcPct val="80000"/>
              </a:lnSpc>
              <a:buClr>
                <a:srgbClr val="000099"/>
              </a:buClr>
            </a:pPr>
            <a:r>
              <a:rPr lang="zh-CN" altLang="en-US" sz="1800" b="0">
                <a:latin typeface="宋体" panose="02010600030101010101" pitchFamily="2" charset="-122"/>
              </a:rPr>
              <a:t>涂装之意义：</a:t>
            </a:r>
            <a:endParaRPr lang="zh-CN" altLang="en-US" sz="1800" b="0">
              <a:latin typeface="宋体" panose="02010600030101010101" pitchFamily="2" charset="-122"/>
            </a:endParaRPr>
          </a:p>
          <a:p>
            <a:pPr lvl="1" eaLnBrk="1" hangingPunct="1">
              <a:lnSpc>
                <a:spcPct val="80000"/>
              </a:lnSpc>
              <a:buClr>
                <a:srgbClr val="000099"/>
              </a:buClr>
              <a:buNone/>
            </a:pPr>
            <a:endParaRPr lang="zh-CN" altLang="en-US" sz="1800" b="0">
              <a:latin typeface="宋体" panose="02010600030101010101" pitchFamily="2" charset="-122"/>
            </a:endParaRPr>
          </a:p>
          <a:p>
            <a:pPr lvl="1" eaLnBrk="1" hangingPunct="1">
              <a:lnSpc>
                <a:spcPct val="80000"/>
              </a:lnSpc>
              <a:buClr>
                <a:srgbClr val="000099"/>
              </a:buClr>
              <a:buNone/>
            </a:pPr>
            <a:r>
              <a:rPr lang="en-US" altLang="zh-CN" sz="1800" b="0">
                <a:latin typeface="宋体" panose="02010600030101010101" pitchFamily="2" charset="-122"/>
              </a:rPr>
              <a:t>uv</a:t>
            </a:r>
            <a:r>
              <a:rPr lang="zh-CN" altLang="en-US" sz="1800" b="0">
                <a:latin typeface="宋体" panose="02010600030101010101" pitchFamily="2" charset="-122"/>
              </a:rPr>
              <a:t>真空镀过程就是包括真空镀膜和喷涂涂膜</a:t>
            </a:r>
            <a:r>
              <a:rPr lang="en-US" altLang="zh-CN" sz="1800" b="0">
                <a:latin typeface="宋体" panose="02010600030101010101" pitchFamily="2" charset="-122"/>
              </a:rPr>
              <a:t>2</a:t>
            </a:r>
            <a:r>
              <a:rPr lang="zh-CN" altLang="en-US" sz="1800" b="0">
                <a:latin typeface="宋体" panose="02010600030101010101" pitchFamily="2" charset="-122"/>
              </a:rPr>
              <a:t>个流程 </a:t>
            </a:r>
            <a:endParaRPr lang="zh-CN" altLang="en-US" sz="1800" b="0">
              <a:latin typeface="宋体" panose="02010600030101010101" pitchFamily="2" charset="-122"/>
            </a:endParaRPr>
          </a:p>
          <a:p>
            <a:pPr lvl="1" eaLnBrk="1" hangingPunct="1">
              <a:lnSpc>
                <a:spcPct val="80000"/>
              </a:lnSpc>
              <a:buClr>
                <a:srgbClr val="000099"/>
              </a:buClr>
              <a:buNone/>
            </a:pPr>
            <a:endParaRPr lang="zh-CN" altLang="en-US" sz="1800" b="0">
              <a:latin typeface="宋体" panose="02010600030101010101" pitchFamily="2" charset="-122"/>
            </a:endParaRPr>
          </a:p>
          <a:p>
            <a:pPr lvl="1" eaLnBrk="1" hangingPunct="1">
              <a:lnSpc>
                <a:spcPct val="80000"/>
              </a:lnSpc>
              <a:buClr>
                <a:srgbClr val="000099"/>
              </a:buClr>
              <a:buNone/>
            </a:pPr>
            <a:r>
              <a:rPr lang="zh-CN" altLang="en-US" sz="1800" b="0">
                <a:latin typeface="宋体" panose="02010600030101010101" pitchFamily="2" charset="-122"/>
              </a:rPr>
              <a:t> </a:t>
            </a:r>
            <a:r>
              <a:rPr lang="en-US" altLang="zh-CN" sz="1800" b="0">
                <a:latin typeface="宋体" panose="02010600030101010101" pitchFamily="2" charset="-122"/>
              </a:rPr>
              <a:t>1.</a:t>
            </a:r>
            <a:r>
              <a:rPr lang="zh-CN" altLang="en-US" sz="1800" b="0">
                <a:latin typeface="宋体" panose="02010600030101010101" pitchFamily="2" charset="-122"/>
              </a:rPr>
              <a:t>底涂</a:t>
            </a:r>
            <a:r>
              <a:rPr lang="en-US" altLang="zh-CN" sz="1800" b="0">
                <a:latin typeface="宋体" panose="02010600030101010101" pitchFamily="2" charset="-122"/>
              </a:rPr>
              <a:t>-</a:t>
            </a:r>
            <a:r>
              <a:rPr lang="zh-CN" altLang="en-US" sz="1800" b="0">
                <a:latin typeface="宋体" panose="02010600030101010101" pitchFamily="2" charset="-122"/>
              </a:rPr>
              <a:t>掩盖基材细小缺陷，封闭基材易气化小分子物质，改善镀膜金属光亮度和附着力；</a:t>
            </a:r>
            <a:endParaRPr lang="zh-CN" altLang="en-US" sz="1800" b="0">
              <a:latin typeface="宋体" panose="02010600030101010101" pitchFamily="2" charset="-122"/>
            </a:endParaRPr>
          </a:p>
          <a:p>
            <a:pPr eaLnBrk="1" hangingPunct="1">
              <a:lnSpc>
                <a:spcPct val="80000"/>
              </a:lnSpc>
              <a:spcBef>
                <a:spcPct val="40000"/>
              </a:spcBef>
              <a:buClr>
                <a:srgbClr val="000099"/>
              </a:buClr>
              <a:buNone/>
            </a:pPr>
            <a:r>
              <a:rPr lang="zh-CN" altLang="en-US" sz="1800" b="0">
                <a:latin typeface="宋体" panose="02010600030101010101" pitchFamily="2" charset="-122"/>
              </a:rPr>
              <a:t>     </a:t>
            </a:r>
            <a:r>
              <a:rPr lang="en-US" altLang="zh-CN" sz="1800" b="0">
                <a:latin typeface="宋体" panose="02010600030101010101" pitchFamily="2" charset="-122"/>
              </a:rPr>
              <a:t>2.</a:t>
            </a:r>
            <a:r>
              <a:rPr lang="zh-CN" altLang="en-US" sz="1800" b="0">
                <a:latin typeface="宋体" panose="02010600030101010101" pitchFamily="2" charset="-122"/>
              </a:rPr>
              <a:t>面涂</a:t>
            </a:r>
            <a:r>
              <a:rPr lang="en-US" altLang="zh-CN" sz="1800" b="0">
                <a:latin typeface="宋体" panose="02010600030101010101" pitchFamily="2" charset="-122"/>
              </a:rPr>
              <a:t>-</a:t>
            </a:r>
            <a:r>
              <a:rPr lang="zh-CN" altLang="en-US" sz="1800" b="0">
                <a:latin typeface="宋体" panose="02010600030101010101" pitchFamily="2" charset="-122"/>
              </a:rPr>
              <a:t>保护镀膜或中途加色需要，提高使用物性及外观要求；</a:t>
            </a:r>
            <a:endParaRPr lang="zh-CN" altLang="en-US" sz="1800" b="0">
              <a:latin typeface="宋体" panose="02010600030101010101" pitchFamily="2" charset="-122"/>
            </a:endParaRPr>
          </a:p>
          <a:p>
            <a:pPr eaLnBrk="1" hangingPunct="1">
              <a:lnSpc>
                <a:spcPct val="80000"/>
              </a:lnSpc>
              <a:spcBef>
                <a:spcPct val="40000"/>
              </a:spcBef>
              <a:buClr>
                <a:srgbClr val="000099"/>
              </a:buClr>
              <a:buNone/>
            </a:pPr>
            <a:r>
              <a:rPr lang="zh-CN" altLang="en-US" sz="900" b="0">
                <a:latin typeface="宋体" panose="02010600030101010101" pitchFamily="2" charset="-122"/>
              </a:rPr>
              <a:t>     </a:t>
            </a:r>
            <a:endParaRPr lang="zh-CN" altLang="en-US" sz="900" b="0">
              <a:latin typeface="宋体" panose="02010600030101010101" pitchFamily="2" charset="-122"/>
            </a:endParaRPr>
          </a:p>
        </p:txBody>
      </p:sp>
    </p:spTree>
  </p:cSld>
  <p:clrMapOvr>
    <a:masterClrMapping/>
  </p:clrMapOvr>
  <p:transition>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162" name="Rectangle 2"/>
          <p:cNvSpPr/>
          <p:nvPr>
            <p:ph type="title" idx="4294967295"/>
          </p:nvPr>
        </p:nvSpPr>
        <p:spPr>
          <a:xfrm>
            <a:off x="1187450" y="260350"/>
            <a:ext cx="7793038" cy="720725"/>
          </a:xfrm>
          <a:ln/>
        </p:spPr>
        <p:txBody>
          <a:bodyPr wrap="square" lIns="91440" tIns="45720" rIns="91440" bIns="45720" anchor="ctr" anchorCtr="0"/>
          <a:p>
            <a:pPr algn="ctr" eaLnBrk="1" hangingPunct="1"/>
            <a:r>
              <a:rPr lang="en-US" altLang="zh-CN" i="1">
                <a:solidFill>
                  <a:srgbClr val="CCFF33"/>
                </a:solidFill>
              </a:rPr>
              <a:t>Film Deposition</a:t>
            </a:r>
            <a:endParaRPr lang="en-US" altLang="zh-CN" i="1">
              <a:solidFill>
                <a:srgbClr val="CCFF33"/>
              </a:solidFill>
            </a:endParaRPr>
          </a:p>
        </p:txBody>
      </p:sp>
      <p:grpSp>
        <p:nvGrpSpPr>
          <p:cNvPr id="2163" name="组合 2162"/>
          <p:cNvGrpSpPr/>
          <p:nvPr/>
        </p:nvGrpSpPr>
        <p:grpSpPr>
          <a:xfrm>
            <a:off x="1331913" y="1628775"/>
            <a:ext cx="2827337" cy="1843088"/>
            <a:chOff x="839" y="1026"/>
            <a:chExt cx="1781" cy="1161"/>
          </a:xfrm>
        </p:grpSpPr>
        <p:pic>
          <p:nvPicPr>
            <p:cNvPr id="2164" name="Picture 4" descr="91259582248046"/>
            <p:cNvPicPr>
              <a:picLocks noChangeAspect="1"/>
            </p:cNvPicPr>
            <p:nvPr/>
          </p:nvPicPr>
          <p:blipFill>
            <a:blip r:embed="rId1"/>
            <a:stretch>
              <a:fillRect/>
            </a:stretch>
          </p:blipFill>
          <p:spPr>
            <a:xfrm>
              <a:off x="1141" y="1280"/>
              <a:ext cx="1479" cy="895"/>
            </a:xfrm>
            <a:prstGeom prst="rect">
              <a:avLst/>
            </a:prstGeom>
            <a:noFill/>
            <a:ln w="12700">
              <a:noFill/>
            </a:ln>
          </p:spPr>
        </p:pic>
        <p:sp>
          <p:nvSpPr>
            <p:cNvPr id="2165" name="Oval 5"/>
            <p:cNvSpPr/>
            <p:nvPr/>
          </p:nvSpPr>
          <p:spPr>
            <a:xfrm>
              <a:off x="839" y="1042"/>
              <a:ext cx="199" cy="218"/>
            </a:xfrm>
            <a:prstGeom prst="ellipse">
              <a:avLst/>
            </a:prstGeom>
            <a:solidFill>
              <a:srgbClr val="FF3300"/>
            </a:solidFill>
            <a:ln w="12700">
              <a:noFill/>
            </a:ln>
          </p:spPr>
          <p:txBody>
            <a:bodyPr wrap="none" lIns="84361" tIns="42181" rIns="84361" bIns="42181" anchor="ctr" anchorCtr="0"/>
            <a:p>
              <a:pPr algn="ctr" defTabSz="698500" eaLnBrk="0" hangingPunct="0"/>
              <a:r>
                <a:rPr lang="en-US" altLang="zh-CN" sz="2200" b="1">
                  <a:solidFill>
                    <a:srgbClr val="FFFF00"/>
                  </a:solidFill>
                  <a:latin typeface="Helvetica" charset="0"/>
                  <a:ea typeface="PMingLiU" panose="02020500000000000000" pitchFamily="18" charset="-120"/>
                </a:rPr>
                <a:t>1</a:t>
              </a:r>
              <a:endParaRPr lang="en-US" altLang="zh-CN" sz="2200" b="1">
                <a:solidFill>
                  <a:srgbClr val="FFFF00"/>
                </a:solidFill>
                <a:latin typeface="Helvetica" charset="0"/>
                <a:ea typeface="PMingLiU" panose="02020500000000000000" pitchFamily="18" charset="-120"/>
              </a:endParaRPr>
            </a:p>
          </p:txBody>
        </p:sp>
        <p:sp>
          <p:nvSpPr>
            <p:cNvPr id="2166" name="Text Box 6"/>
            <p:cNvSpPr/>
            <p:nvPr/>
          </p:nvSpPr>
          <p:spPr>
            <a:xfrm>
              <a:off x="1072" y="1026"/>
              <a:ext cx="665" cy="243"/>
            </a:xfrm>
            <a:prstGeom prst="rect">
              <a:avLst/>
            </a:prstGeom>
            <a:noFill/>
            <a:ln w="12700">
              <a:noFill/>
            </a:ln>
          </p:spPr>
          <p:txBody>
            <a:bodyPr wrap="none" lIns="84361" tIns="42181" rIns="84361" bIns="42181" anchor="ctr" anchorCtr="0"/>
            <a:p>
              <a:pPr defTabSz="698500" eaLnBrk="0" hangingPunct="0"/>
              <a:r>
                <a:rPr lang="en-US" altLang="zh-CN" sz="1800" i="1">
                  <a:latin typeface="Helvetica" charset="0"/>
                  <a:ea typeface="PMingLiU" panose="02020500000000000000" pitchFamily="18" charset="-120"/>
                </a:rPr>
                <a:t>Spraying</a:t>
              </a:r>
              <a:endParaRPr lang="en-US" altLang="zh-CN" sz="1800" i="1">
                <a:latin typeface="Helvetica" charset="0"/>
                <a:ea typeface="PMingLiU" panose="02020500000000000000" pitchFamily="18" charset="-120"/>
              </a:endParaRPr>
            </a:p>
          </p:txBody>
        </p:sp>
        <p:sp>
          <p:nvSpPr>
            <p:cNvPr id="2167" name="Text Box 7"/>
            <p:cNvSpPr/>
            <p:nvPr/>
          </p:nvSpPr>
          <p:spPr>
            <a:xfrm>
              <a:off x="1282" y="1768"/>
              <a:ext cx="499" cy="178"/>
            </a:xfrm>
            <a:prstGeom prst="rect">
              <a:avLst/>
            </a:prstGeom>
            <a:noFill/>
            <a:ln w="12700">
              <a:noFill/>
            </a:ln>
          </p:spPr>
          <p:txBody>
            <a:bodyPr wrap="none" lIns="84361" tIns="42181" rIns="84361" bIns="42181" anchor="ctr" anchorCtr="0"/>
            <a:p>
              <a:pPr defTabSz="698500" eaLnBrk="0" hangingPunct="0"/>
              <a:r>
                <a:rPr lang="en-US" altLang="zh-CN" sz="1200">
                  <a:latin typeface="Helvetica" charset="0"/>
                  <a:ea typeface="PMingLiU" panose="02020500000000000000" pitchFamily="18" charset="-120"/>
                </a:rPr>
                <a:t>Substrate</a:t>
              </a:r>
              <a:endParaRPr lang="en-US" altLang="zh-CN" sz="1300">
                <a:latin typeface="Helvetica" charset="0"/>
                <a:ea typeface="PMingLiU" panose="02020500000000000000" pitchFamily="18" charset="-120"/>
              </a:endParaRPr>
            </a:p>
          </p:txBody>
        </p:sp>
        <p:sp>
          <p:nvSpPr>
            <p:cNvPr id="2168" name="Text Box 8"/>
            <p:cNvSpPr/>
            <p:nvPr/>
          </p:nvSpPr>
          <p:spPr>
            <a:xfrm>
              <a:off x="1502" y="2009"/>
              <a:ext cx="433" cy="178"/>
            </a:xfrm>
            <a:prstGeom prst="rect">
              <a:avLst/>
            </a:prstGeom>
            <a:noFill/>
            <a:ln w="12700">
              <a:noFill/>
            </a:ln>
          </p:spPr>
          <p:txBody>
            <a:bodyPr wrap="none" lIns="84361" tIns="42181" rIns="84361" bIns="42181" anchor="ctr" anchorCtr="0"/>
            <a:p>
              <a:pPr defTabSz="698500" eaLnBrk="0" hangingPunct="0"/>
              <a:r>
                <a:rPr lang="en-US" altLang="zh-CN" sz="1200">
                  <a:latin typeface="Helvetica" charset="0"/>
                  <a:ea typeface="PMingLiU" panose="02020500000000000000" pitchFamily="18" charset="-120"/>
                </a:rPr>
                <a:t>Material</a:t>
              </a:r>
              <a:endParaRPr lang="en-US" altLang="zh-CN" sz="1300">
                <a:latin typeface="Helvetica" charset="0"/>
                <a:ea typeface="PMingLiU" panose="02020500000000000000" pitchFamily="18" charset="-120"/>
              </a:endParaRPr>
            </a:p>
          </p:txBody>
        </p:sp>
        <p:cxnSp>
          <p:nvCxnSpPr>
            <p:cNvPr id="2169" name="Line 9"/>
            <p:cNvCxnSpPr/>
            <p:nvPr/>
          </p:nvCxnSpPr>
          <p:spPr>
            <a:xfrm flipV="1">
              <a:off x="1916" y="1991"/>
              <a:ext cx="128" cy="105"/>
            </a:xfrm>
            <a:prstGeom prst="line">
              <a:avLst/>
            </a:prstGeom>
            <a:ln w="9525" cap="flat" cmpd="sng">
              <a:solidFill>
                <a:srgbClr val="FFFFFF"/>
              </a:solidFill>
              <a:prstDash val="solid"/>
              <a:headEnd type="none" w="med" len="med"/>
              <a:tailEnd type="none" w="med" len="med"/>
            </a:ln>
          </p:spPr>
        </p:cxnSp>
      </p:grpSp>
      <p:grpSp>
        <p:nvGrpSpPr>
          <p:cNvPr id="2170" name="组合 2169"/>
          <p:cNvGrpSpPr/>
          <p:nvPr/>
        </p:nvGrpSpPr>
        <p:grpSpPr>
          <a:xfrm>
            <a:off x="1331913" y="4221163"/>
            <a:ext cx="2816225" cy="2135187"/>
            <a:chOff x="839" y="2659"/>
            <a:chExt cx="1774" cy="1345"/>
          </a:xfrm>
        </p:grpSpPr>
        <p:pic>
          <p:nvPicPr>
            <p:cNvPr id="2171" name="Picture 11" descr="101259582248046"/>
            <p:cNvPicPr>
              <a:picLocks noChangeAspect="1"/>
            </p:cNvPicPr>
            <p:nvPr/>
          </p:nvPicPr>
          <p:blipFill>
            <a:blip r:embed="rId2"/>
            <a:stretch>
              <a:fillRect/>
            </a:stretch>
          </p:blipFill>
          <p:spPr>
            <a:xfrm>
              <a:off x="1031" y="2973"/>
              <a:ext cx="1582" cy="1031"/>
            </a:xfrm>
            <a:prstGeom prst="rect">
              <a:avLst/>
            </a:prstGeom>
            <a:noFill/>
            <a:ln w="12700">
              <a:noFill/>
            </a:ln>
          </p:spPr>
        </p:pic>
        <p:sp>
          <p:nvSpPr>
            <p:cNvPr id="2172" name="Oval 12"/>
            <p:cNvSpPr/>
            <p:nvPr/>
          </p:nvSpPr>
          <p:spPr>
            <a:xfrm>
              <a:off x="839" y="2675"/>
              <a:ext cx="199" cy="217"/>
            </a:xfrm>
            <a:prstGeom prst="ellipse">
              <a:avLst/>
            </a:prstGeom>
            <a:solidFill>
              <a:srgbClr val="FF3300"/>
            </a:solidFill>
            <a:ln w="12700">
              <a:noFill/>
            </a:ln>
          </p:spPr>
          <p:txBody>
            <a:bodyPr wrap="none" lIns="84341" tIns="42173" rIns="84341" bIns="42173" anchor="ctr" anchorCtr="0"/>
            <a:p>
              <a:pPr algn="ctr" defTabSz="698500" eaLnBrk="0" hangingPunct="0"/>
              <a:r>
                <a:rPr lang="en-US" altLang="zh-CN" sz="2200" b="1">
                  <a:solidFill>
                    <a:srgbClr val="FFFF00"/>
                  </a:solidFill>
                  <a:latin typeface="Helvetica" charset="0"/>
                  <a:ea typeface="PMingLiU" panose="02020500000000000000" pitchFamily="18" charset="-120"/>
                </a:rPr>
                <a:t>2</a:t>
              </a:r>
              <a:endParaRPr lang="en-US" altLang="zh-CN" sz="2200" b="1">
                <a:solidFill>
                  <a:srgbClr val="FFFF00"/>
                </a:solidFill>
                <a:latin typeface="Helvetica" charset="0"/>
                <a:ea typeface="PMingLiU" panose="02020500000000000000" pitchFamily="18" charset="-120"/>
              </a:endParaRPr>
            </a:p>
          </p:txBody>
        </p:sp>
        <p:sp>
          <p:nvSpPr>
            <p:cNvPr id="2173" name="Text Box 13"/>
            <p:cNvSpPr/>
            <p:nvPr/>
          </p:nvSpPr>
          <p:spPr>
            <a:xfrm>
              <a:off x="1065" y="2659"/>
              <a:ext cx="965" cy="243"/>
            </a:xfrm>
            <a:prstGeom prst="rect">
              <a:avLst/>
            </a:prstGeom>
            <a:noFill/>
            <a:ln w="12700">
              <a:noFill/>
            </a:ln>
          </p:spPr>
          <p:txBody>
            <a:bodyPr wrap="none" lIns="84341" tIns="42173" rIns="84341" bIns="42173" anchor="ctr" anchorCtr="0"/>
            <a:p>
              <a:pPr defTabSz="698500" eaLnBrk="0" hangingPunct="0"/>
              <a:r>
                <a:rPr lang="en-US" altLang="zh-CN" sz="1800" i="1">
                  <a:latin typeface="Helvetica" charset="0"/>
                  <a:ea typeface="PMingLiU" panose="02020500000000000000" pitchFamily="18" charset="-120"/>
                </a:rPr>
                <a:t>Electroplating</a:t>
              </a:r>
              <a:endParaRPr lang="en-US" altLang="zh-CN" sz="1800" i="1">
                <a:latin typeface="Helvetica" charset="0"/>
                <a:ea typeface="PMingLiU" panose="02020500000000000000" pitchFamily="18" charset="-120"/>
              </a:endParaRPr>
            </a:p>
          </p:txBody>
        </p:sp>
        <p:sp>
          <p:nvSpPr>
            <p:cNvPr id="2174" name="Text Box 14"/>
            <p:cNvSpPr/>
            <p:nvPr/>
          </p:nvSpPr>
          <p:spPr>
            <a:xfrm>
              <a:off x="1850" y="3781"/>
              <a:ext cx="500" cy="178"/>
            </a:xfrm>
            <a:prstGeom prst="rect">
              <a:avLst/>
            </a:prstGeom>
            <a:noFill/>
            <a:ln w="12700">
              <a:noFill/>
            </a:ln>
          </p:spPr>
          <p:txBody>
            <a:bodyPr wrap="none" lIns="84341" tIns="42173" rIns="84341" bIns="42173" anchor="ctr" anchorCtr="0"/>
            <a:p>
              <a:pPr defTabSz="698500" eaLnBrk="0" hangingPunct="0"/>
              <a:r>
                <a:rPr lang="en-US" altLang="zh-CN" sz="1200">
                  <a:latin typeface="Helvetica" charset="0"/>
                  <a:ea typeface="PMingLiU" panose="02020500000000000000" pitchFamily="18" charset="-120"/>
                </a:rPr>
                <a:t>Substrate</a:t>
              </a:r>
              <a:endParaRPr lang="en-US" altLang="zh-CN" sz="1200">
                <a:latin typeface="Helvetica" charset="0"/>
                <a:ea typeface="PMingLiU" panose="02020500000000000000" pitchFamily="18" charset="-120"/>
              </a:endParaRPr>
            </a:p>
          </p:txBody>
        </p:sp>
        <p:sp>
          <p:nvSpPr>
            <p:cNvPr id="2175" name="Text Box 15"/>
            <p:cNvSpPr/>
            <p:nvPr/>
          </p:nvSpPr>
          <p:spPr>
            <a:xfrm>
              <a:off x="1292" y="3777"/>
              <a:ext cx="433" cy="178"/>
            </a:xfrm>
            <a:prstGeom prst="rect">
              <a:avLst/>
            </a:prstGeom>
            <a:noFill/>
            <a:ln w="12700">
              <a:noFill/>
            </a:ln>
          </p:spPr>
          <p:txBody>
            <a:bodyPr wrap="none" lIns="84341" tIns="42173" rIns="84341" bIns="42173" anchor="ctr" anchorCtr="0"/>
            <a:p>
              <a:pPr defTabSz="698500" eaLnBrk="0" hangingPunct="0"/>
              <a:r>
                <a:rPr lang="en-US" altLang="zh-CN" sz="1200">
                  <a:latin typeface="Helvetica" charset="0"/>
                  <a:ea typeface="PMingLiU" panose="02020500000000000000" pitchFamily="18" charset="-120"/>
                </a:rPr>
                <a:t>Material</a:t>
              </a:r>
              <a:endParaRPr lang="en-US" altLang="zh-CN" sz="1300">
                <a:latin typeface="Helvetica" charset="0"/>
                <a:ea typeface="PMingLiU" panose="02020500000000000000" pitchFamily="18" charset="-120"/>
              </a:endParaRPr>
            </a:p>
          </p:txBody>
        </p:sp>
        <p:sp>
          <p:nvSpPr>
            <p:cNvPr id="2176" name="Text Box 16"/>
            <p:cNvSpPr/>
            <p:nvPr/>
          </p:nvSpPr>
          <p:spPr>
            <a:xfrm>
              <a:off x="1104" y="2915"/>
              <a:ext cx="538" cy="178"/>
            </a:xfrm>
            <a:prstGeom prst="rect">
              <a:avLst/>
            </a:prstGeom>
            <a:noFill/>
            <a:ln w="12700">
              <a:noFill/>
            </a:ln>
          </p:spPr>
          <p:txBody>
            <a:bodyPr wrap="none" lIns="84341" tIns="42173" rIns="84341" bIns="42173" anchor="ctr" anchorCtr="0"/>
            <a:p>
              <a:pPr defTabSz="698500" eaLnBrk="0" hangingPunct="0"/>
              <a:r>
                <a:rPr lang="en-US" altLang="zh-CN" sz="1200">
                  <a:latin typeface="Helvetica" charset="0"/>
                  <a:ea typeface="PMingLiU" panose="02020500000000000000" pitchFamily="18" charset="-120"/>
                </a:rPr>
                <a:t>Anode</a:t>
              </a:r>
              <a:endParaRPr lang="en-US" altLang="zh-CN" sz="1300">
                <a:latin typeface="Helvetica" charset="0"/>
                <a:ea typeface="PMingLiU" panose="02020500000000000000" pitchFamily="18" charset="-120"/>
              </a:endParaRPr>
            </a:p>
          </p:txBody>
        </p:sp>
        <p:sp>
          <p:nvSpPr>
            <p:cNvPr id="2177" name="Text Box 17"/>
            <p:cNvSpPr/>
            <p:nvPr/>
          </p:nvSpPr>
          <p:spPr>
            <a:xfrm>
              <a:off x="2060" y="2915"/>
              <a:ext cx="538" cy="178"/>
            </a:xfrm>
            <a:prstGeom prst="rect">
              <a:avLst/>
            </a:prstGeom>
            <a:noFill/>
            <a:ln w="12700">
              <a:noFill/>
            </a:ln>
          </p:spPr>
          <p:txBody>
            <a:bodyPr wrap="none" lIns="84341" tIns="42173" rIns="84341" bIns="42173" anchor="ctr" anchorCtr="0"/>
            <a:p>
              <a:pPr defTabSz="698500" eaLnBrk="0" hangingPunct="0"/>
              <a:r>
                <a:rPr lang="en-US" altLang="zh-CN" sz="1200">
                  <a:latin typeface="Helvetica" charset="0"/>
                  <a:ea typeface="PMingLiU" panose="02020500000000000000" pitchFamily="18" charset="-120"/>
                </a:rPr>
                <a:t>Cathode</a:t>
              </a:r>
              <a:endParaRPr lang="en-US" altLang="zh-CN" sz="1300">
                <a:latin typeface="Helvetica" charset="0"/>
                <a:ea typeface="PMingLiU" panose="02020500000000000000" pitchFamily="18" charset="-120"/>
              </a:endParaRPr>
            </a:p>
          </p:txBody>
        </p:sp>
        <p:sp>
          <p:nvSpPr>
            <p:cNvPr id="2178" name="AutoShape 18"/>
            <p:cNvSpPr/>
            <p:nvPr/>
          </p:nvSpPr>
          <p:spPr>
            <a:xfrm>
              <a:off x="1685" y="3441"/>
              <a:ext cx="299" cy="46"/>
            </a:xfrm>
            <a:prstGeom prst="rightArrow">
              <a:avLst>
                <a:gd name="adj1" fmla="val 50000"/>
                <a:gd name="adj2" fmla="val 161747"/>
              </a:avLst>
            </a:prstGeom>
            <a:solidFill>
              <a:srgbClr val="003399"/>
            </a:solidFill>
            <a:ln w="12700">
              <a:noFill/>
            </a:ln>
          </p:spPr>
          <p:txBody>
            <a:bodyPr/>
            <a:p>
              <a:endParaRPr lang="zh-CN" altLang="en-US"/>
            </a:p>
          </p:txBody>
        </p:sp>
      </p:grpSp>
      <p:grpSp>
        <p:nvGrpSpPr>
          <p:cNvPr id="2179" name="组合 2178"/>
          <p:cNvGrpSpPr/>
          <p:nvPr/>
        </p:nvGrpSpPr>
        <p:grpSpPr>
          <a:xfrm>
            <a:off x="5003800" y="1628775"/>
            <a:ext cx="3730625" cy="1911350"/>
            <a:chOff x="3152" y="1026"/>
            <a:chExt cx="2350" cy="1204"/>
          </a:xfrm>
        </p:grpSpPr>
        <p:pic>
          <p:nvPicPr>
            <p:cNvPr id="2180" name="Picture 20" descr="111259582248046"/>
            <p:cNvPicPr>
              <a:picLocks noChangeAspect="1"/>
            </p:cNvPicPr>
            <p:nvPr/>
          </p:nvPicPr>
          <p:blipFill>
            <a:blip r:embed="rId3"/>
            <a:stretch>
              <a:fillRect/>
            </a:stretch>
          </p:blipFill>
          <p:spPr>
            <a:xfrm>
              <a:off x="3459" y="1306"/>
              <a:ext cx="1429" cy="894"/>
            </a:xfrm>
            <a:prstGeom prst="rect">
              <a:avLst/>
            </a:prstGeom>
            <a:noFill/>
            <a:ln w="12700">
              <a:noFill/>
            </a:ln>
          </p:spPr>
        </p:pic>
        <p:sp>
          <p:nvSpPr>
            <p:cNvPr id="2181" name="Oval 21"/>
            <p:cNvSpPr/>
            <p:nvPr/>
          </p:nvSpPr>
          <p:spPr>
            <a:xfrm>
              <a:off x="3152" y="1049"/>
              <a:ext cx="199" cy="218"/>
            </a:xfrm>
            <a:prstGeom prst="ellipse">
              <a:avLst/>
            </a:prstGeom>
            <a:solidFill>
              <a:srgbClr val="FF3300"/>
            </a:solidFill>
            <a:ln w="12700">
              <a:noFill/>
            </a:ln>
          </p:spPr>
          <p:txBody>
            <a:bodyPr wrap="none" lIns="84331" tIns="42169" rIns="84331" bIns="42169" anchor="ctr" anchorCtr="0"/>
            <a:p>
              <a:pPr algn="ctr" defTabSz="698500" eaLnBrk="0" hangingPunct="0"/>
              <a:r>
                <a:rPr lang="en-US" altLang="zh-CN" sz="2200" b="1">
                  <a:solidFill>
                    <a:srgbClr val="FFFF00"/>
                  </a:solidFill>
                  <a:latin typeface="Helvetica" charset="0"/>
                  <a:ea typeface="PMingLiU" panose="02020500000000000000" pitchFamily="18" charset="-120"/>
                </a:rPr>
                <a:t>3</a:t>
              </a:r>
              <a:endParaRPr lang="en-US" altLang="zh-CN" sz="2200" b="1">
                <a:solidFill>
                  <a:srgbClr val="FFFF00"/>
                </a:solidFill>
                <a:latin typeface="Helvetica" charset="0"/>
                <a:ea typeface="PMingLiU" panose="02020500000000000000" pitchFamily="18" charset="-120"/>
              </a:endParaRPr>
            </a:p>
          </p:txBody>
        </p:sp>
        <p:sp>
          <p:nvSpPr>
            <p:cNvPr id="2182" name="Text Box 22"/>
            <p:cNvSpPr/>
            <p:nvPr/>
          </p:nvSpPr>
          <p:spPr>
            <a:xfrm>
              <a:off x="3421" y="1026"/>
              <a:ext cx="862" cy="243"/>
            </a:xfrm>
            <a:prstGeom prst="rect">
              <a:avLst/>
            </a:prstGeom>
            <a:noFill/>
            <a:ln w="12700">
              <a:noFill/>
            </a:ln>
          </p:spPr>
          <p:txBody>
            <a:bodyPr wrap="none" lIns="84331" tIns="42169" rIns="84331" bIns="42169" anchor="ctr" anchorCtr="0"/>
            <a:p>
              <a:pPr defTabSz="698500" eaLnBrk="0" hangingPunct="0"/>
              <a:r>
                <a:rPr lang="en-US" altLang="zh-CN" sz="1800" i="1">
                  <a:latin typeface="Helvetica" charset="0"/>
                  <a:ea typeface="PMingLiU" panose="02020500000000000000" pitchFamily="18" charset="-120"/>
                </a:rPr>
                <a:t>Evaporation</a:t>
              </a:r>
              <a:endParaRPr lang="en-US" altLang="zh-CN" sz="1800" i="1">
                <a:latin typeface="Helvetica" charset="0"/>
                <a:ea typeface="PMingLiU" panose="02020500000000000000" pitchFamily="18" charset="-120"/>
              </a:endParaRPr>
            </a:p>
          </p:txBody>
        </p:sp>
        <p:sp>
          <p:nvSpPr>
            <p:cNvPr id="2183" name="Text Box 23"/>
            <p:cNvSpPr/>
            <p:nvPr/>
          </p:nvSpPr>
          <p:spPr>
            <a:xfrm>
              <a:off x="4680" y="1620"/>
              <a:ext cx="433" cy="178"/>
            </a:xfrm>
            <a:prstGeom prst="rect">
              <a:avLst/>
            </a:prstGeom>
            <a:noFill/>
            <a:ln w="12700">
              <a:noFill/>
            </a:ln>
          </p:spPr>
          <p:txBody>
            <a:bodyPr wrap="none" lIns="84331" tIns="42169" rIns="84331" bIns="42169" anchor="ctr" anchorCtr="0"/>
            <a:p>
              <a:pPr defTabSz="698500" eaLnBrk="0" hangingPunct="0"/>
              <a:r>
                <a:rPr lang="en-US" altLang="zh-CN" sz="1200">
                  <a:latin typeface="Helvetica" charset="0"/>
                  <a:ea typeface="PMingLiU" panose="02020500000000000000" pitchFamily="18" charset="-120"/>
                </a:rPr>
                <a:t>Material</a:t>
              </a:r>
              <a:endParaRPr lang="en-US" altLang="zh-CN" sz="1300">
                <a:latin typeface="Helvetica" charset="0"/>
                <a:ea typeface="PMingLiU" panose="02020500000000000000" pitchFamily="18" charset="-120"/>
              </a:endParaRPr>
            </a:p>
          </p:txBody>
        </p:sp>
        <p:sp>
          <p:nvSpPr>
            <p:cNvPr id="2184" name="Text Box 24"/>
            <p:cNvSpPr/>
            <p:nvPr/>
          </p:nvSpPr>
          <p:spPr>
            <a:xfrm>
              <a:off x="4662" y="1367"/>
              <a:ext cx="499" cy="178"/>
            </a:xfrm>
            <a:prstGeom prst="rect">
              <a:avLst/>
            </a:prstGeom>
            <a:noFill/>
            <a:ln w="12700">
              <a:noFill/>
            </a:ln>
          </p:spPr>
          <p:txBody>
            <a:bodyPr wrap="none" lIns="84331" tIns="42169" rIns="84331" bIns="42169" anchor="ctr" anchorCtr="0"/>
            <a:p>
              <a:pPr defTabSz="698500" eaLnBrk="0" hangingPunct="0"/>
              <a:r>
                <a:rPr lang="en-US" altLang="zh-CN" sz="1200">
                  <a:latin typeface="Helvetica" charset="0"/>
                  <a:ea typeface="PMingLiU" panose="02020500000000000000" pitchFamily="18" charset="-120"/>
                </a:rPr>
                <a:t>Substrate</a:t>
              </a:r>
              <a:endParaRPr lang="en-US" altLang="zh-CN" sz="1300">
                <a:latin typeface="Helvetica" charset="0"/>
                <a:ea typeface="PMingLiU" panose="02020500000000000000" pitchFamily="18" charset="-120"/>
              </a:endParaRPr>
            </a:p>
          </p:txBody>
        </p:sp>
        <p:sp>
          <p:nvSpPr>
            <p:cNvPr id="2185" name="Text Box 25"/>
            <p:cNvSpPr/>
            <p:nvPr/>
          </p:nvSpPr>
          <p:spPr>
            <a:xfrm>
              <a:off x="4843" y="2052"/>
              <a:ext cx="382" cy="178"/>
            </a:xfrm>
            <a:prstGeom prst="rect">
              <a:avLst/>
            </a:prstGeom>
            <a:noFill/>
            <a:ln w="12700">
              <a:noFill/>
            </a:ln>
          </p:spPr>
          <p:txBody>
            <a:bodyPr wrap="none" lIns="84331" tIns="42169" rIns="84331" bIns="42169" anchor="ctr" anchorCtr="0"/>
            <a:p>
              <a:pPr defTabSz="698500" eaLnBrk="0" hangingPunct="0"/>
              <a:r>
                <a:rPr lang="en-US" altLang="zh-CN" sz="1200">
                  <a:latin typeface="Helvetica" charset="0"/>
                  <a:ea typeface="PMingLiU" panose="02020500000000000000" pitchFamily="18" charset="-120"/>
                </a:rPr>
                <a:t>Heater</a:t>
              </a:r>
              <a:endParaRPr lang="en-US" altLang="zh-CN" sz="1200">
                <a:latin typeface="Helvetica" charset="0"/>
                <a:ea typeface="PMingLiU" panose="02020500000000000000" pitchFamily="18" charset="-120"/>
              </a:endParaRPr>
            </a:p>
          </p:txBody>
        </p:sp>
        <p:sp>
          <p:nvSpPr>
            <p:cNvPr id="2186" name="Text Box 26"/>
            <p:cNvSpPr/>
            <p:nvPr/>
          </p:nvSpPr>
          <p:spPr>
            <a:xfrm>
              <a:off x="4672" y="1791"/>
              <a:ext cx="830" cy="178"/>
            </a:xfrm>
            <a:prstGeom prst="rect">
              <a:avLst/>
            </a:prstGeom>
            <a:noFill/>
            <a:ln w="12700">
              <a:noFill/>
            </a:ln>
          </p:spPr>
          <p:txBody>
            <a:bodyPr wrap="none" lIns="84331" tIns="42169" rIns="84331" bIns="42169" anchor="ctr" anchorCtr="0"/>
            <a:p>
              <a:pPr defTabSz="698500" eaLnBrk="0" hangingPunct="0"/>
              <a:r>
                <a:rPr lang="en-US" altLang="zh-CN" sz="1200">
                  <a:latin typeface="Helvetica" charset="0"/>
                  <a:ea typeface="PMingLiU" panose="02020500000000000000" pitchFamily="18" charset="-120"/>
                </a:rPr>
                <a:t>Vacuum</a:t>
              </a:r>
              <a:r>
                <a:rPr lang="en-US" altLang="zh-CN" sz="1200">
                  <a:solidFill>
                    <a:srgbClr val="FFFF00"/>
                  </a:solidFill>
                  <a:latin typeface="Helvetica" charset="0"/>
                  <a:ea typeface="PMingLiU" panose="02020500000000000000" pitchFamily="18" charset="-120"/>
                </a:rPr>
                <a:t> </a:t>
              </a:r>
              <a:r>
                <a:rPr lang="en-US" altLang="zh-CN" sz="1200">
                  <a:latin typeface="Helvetica" charset="0"/>
                  <a:ea typeface="PMingLiU" panose="02020500000000000000" pitchFamily="18" charset="-120"/>
                </a:rPr>
                <a:t>chamber</a:t>
              </a:r>
              <a:endParaRPr lang="en-US" altLang="zh-CN" sz="1200">
                <a:latin typeface="Helvetica" charset="0"/>
                <a:ea typeface="PMingLiU" panose="02020500000000000000" pitchFamily="18" charset="-120"/>
              </a:endParaRPr>
            </a:p>
          </p:txBody>
        </p:sp>
        <p:cxnSp>
          <p:nvCxnSpPr>
            <p:cNvPr id="2187" name="Line 27"/>
            <p:cNvCxnSpPr/>
            <p:nvPr/>
          </p:nvCxnSpPr>
          <p:spPr>
            <a:xfrm flipH="1">
              <a:off x="4518" y="1879"/>
              <a:ext cx="188" cy="4"/>
            </a:xfrm>
            <a:prstGeom prst="line">
              <a:avLst/>
            </a:prstGeom>
            <a:ln w="9525" cap="flat" cmpd="sng">
              <a:solidFill>
                <a:srgbClr val="000000"/>
              </a:solidFill>
              <a:prstDash val="solid"/>
              <a:headEnd type="none" w="med" len="med"/>
              <a:tailEnd type="none" w="med" len="med"/>
            </a:ln>
          </p:spPr>
        </p:cxnSp>
        <p:cxnSp>
          <p:nvCxnSpPr>
            <p:cNvPr id="2188" name="Line 28"/>
            <p:cNvCxnSpPr/>
            <p:nvPr/>
          </p:nvCxnSpPr>
          <p:spPr>
            <a:xfrm>
              <a:off x="4301" y="1715"/>
              <a:ext cx="398" cy="0"/>
            </a:xfrm>
            <a:prstGeom prst="line">
              <a:avLst/>
            </a:prstGeom>
            <a:ln w="9525" cap="flat" cmpd="sng">
              <a:solidFill>
                <a:srgbClr val="000000"/>
              </a:solidFill>
              <a:prstDash val="solid"/>
              <a:headEnd type="none" w="med" len="med"/>
              <a:tailEnd type="none" w="med" len="med"/>
            </a:ln>
          </p:spPr>
        </p:cxnSp>
        <p:cxnSp>
          <p:nvCxnSpPr>
            <p:cNvPr id="2189" name="Line 29"/>
            <p:cNvCxnSpPr/>
            <p:nvPr/>
          </p:nvCxnSpPr>
          <p:spPr>
            <a:xfrm>
              <a:off x="4375" y="1462"/>
              <a:ext cx="306" cy="0"/>
            </a:xfrm>
            <a:prstGeom prst="line">
              <a:avLst/>
            </a:prstGeom>
            <a:ln w="9525" cap="flat" cmpd="sng">
              <a:solidFill>
                <a:srgbClr val="000000"/>
              </a:solidFill>
              <a:prstDash val="solid"/>
              <a:headEnd type="none" w="med" len="med"/>
              <a:tailEnd type="none" w="med" len="med"/>
            </a:ln>
          </p:spPr>
        </p:cxnSp>
        <p:cxnSp>
          <p:nvCxnSpPr>
            <p:cNvPr id="2190" name="Line 30"/>
            <p:cNvCxnSpPr/>
            <p:nvPr/>
          </p:nvCxnSpPr>
          <p:spPr>
            <a:xfrm>
              <a:off x="4290" y="1587"/>
              <a:ext cx="398" cy="0"/>
            </a:xfrm>
            <a:prstGeom prst="line">
              <a:avLst/>
            </a:prstGeom>
            <a:ln w="9525" cap="flat" cmpd="sng">
              <a:solidFill>
                <a:srgbClr val="000000"/>
              </a:solidFill>
              <a:prstDash val="solid"/>
              <a:headEnd type="none" w="med" len="med"/>
              <a:tailEnd type="none" w="med" len="med"/>
            </a:ln>
          </p:spPr>
        </p:cxnSp>
        <p:sp>
          <p:nvSpPr>
            <p:cNvPr id="2191" name="Text Box 31"/>
            <p:cNvSpPr/>
            <p:nvPr/>
          </p:nvSpPr>
          <p:spPr>
            <a:xfrm>
              <a:off x="4669" y="1495"/>
              <a:ext cx="345" cy="178"/>
            </a:xfrm>
            <a:prstGeom prst="rect">
              <a:avLst/>
            </a:prstGeom>
            <a:noFill/>
            <a:ln w="12700">
              <a:noFill/>
            </a:ln>
          </p:spPr>
          <p:txBody>
            <a:bodyPr wrap="none" lIns="84331" tIns="42169" rIns="84331" bIns="42169" anchor="ctr" anchorCtr="0"/>
            <a:p>
              <a:pPr defTabSz="698500" eaLnBrk="0" hangingPunct="0"/>
              <a:r>
                <a:rPr lang="en-US" altLang="zh-CN" sz="1200">
                  <a:latin typeface="Helvetica" charset="0"/>
                  <a:ea typeface="PMingLiU" panose="02020500000000000000" pitchFamily="18" charset="-120"/>
                </a:rPr>
                <a:t>Cloud</a:t>
              </a:r>
              <a:endParaRPr lang="en-US" altLang="zh-CN" sz="1300">
                <a:latin typeface="Helvetica" charset="0"/>
                <a:ea typeface="PMingLiU" panose="02020500000000000000" pitchFamily="18" charset="-120"/>
              </a:endParaRPr>
            </a:p>
          </p:txBody>
        </p:sp>
      </p:grpSp>
      <p:grpSp>
        <p:nvGrpSpPr>
          <p:cNvPr id="2192" name="组合 2191"/>
          <p:cNvGrpSpPr/>
          <p:nvPr/>
        </p:nvGrpSpPr>
        <p:grpSpPr>
          <a:xfrm>
            <a:off x="5003800" y="4076700"/>
            <a:ext cx="3341688" cy="2257425"/>
            <a:chOff x="3152" y="2568"/>
            <a:chExt cx="2105" cy="1422"/>
          </a:xfrm>
        </p:grpSpPr>
        <p:pic>
          <p:nvPicPr>
            <p:cNvPr id="2193" name="Picture 33" descr="121259582248046"/>
            <p:cNvPicPr>
              <a:picLocks noChangeAspect="1"/>
            </p:cNvPicPr>
            <p:nvPr/>
          </p:nvPicPr>
          <p:blipFill>
            <a:blip r:embed="rId4"/>
            <a:stretch>
              <a:fillRect/>
            </a:stretch>
          </p:blipFill>
          <p:spPr>
            <a:xfrm>
              <a:off x="3381" y="2840"/>
              <a:ext cx="1561" cy="1150"/>
            </a:xfrm>
            <a:prstGeom prst="rect">
              <a:avLst/>
            </a:prstGeom>
            <a:noFill/>
            <a:ln w="12700">
              <a:noFill/>
            </a:ln>
          </p:spPr>
        </p:pic>
        <p:sp>
          <p:nvSpPr>
            <p:cNvPr id="2194" name="Oval 34"/>
            <p:cNvSpPr/>
            <p:nvPr/>
          </p:nvSpPr>
          <p:spPr>
            <a:xfrm>
              <a:off x="3152" y="2576"/>
              <a:ext cx="199" cy="218"/>
            </a:xfrm>
            <a:prstGeom prst="ellipse">
              <a:avLst/>
            </a:prstGeom>
            <a:solidFill>
              <a:srgbClr val="FF3300"/>
            </a:solidFill>
            <a:ln w="12700">
              <a:noFill/>
            </a:ln>
          </p:spPr>
          <p:txBody>
            <a:bodyPr wrap="none" lIns="84352" tIns="42177" rIns="84352" bIns="42177" anchor="ctr" anchorCtr="0"/>
            <a:p>
              <a:pPr algn="ctr" defTabSz="698500" eaLnBrk="0" hangingPunct="0"/>
              <a:r>
                <a:rPr lang="en-US" altLang="zh-CN" sz="2200" b="1">
                  <a:solidFill>
                    <a:srgbClr val="FFFF00"/>
                  </a:solidFill>
                  <a:latin typeface="Helvetica" charset="0"/>
                  <a:ea typeface="PMingLiU" panose="02020500000000000000" pitchFamily="18" charset="-120"/>
                </a:rPr>
                <a:t>4</a:t>
              </a:r>
              <a:endParaRPr lang="en-US" altLang="zh-CN" sz="2200" b="1">
                <a:solidFill>
                  <a:srgbClr val="FFFF00"/>
                </a:solidFill>
                <a:latin typeface="Helvetica" charset="0"/>
                <a:ea typeface="PMingLiU" panose="02020500000000000000" pitchFamily="18" charset="-120"/>
              </a:endParaRPr>
            </a:p>
          </p:txBody>
        </p:sp>
        <p:sp>
          <p:nvSpPr>
            <p:cNvPr id="2195" name="Text Box 35"/>
            <p:cNvSpPr/>
            <p:nvPr/>
          </p:nvSpPr>
          <p:spPr>
            <a:xfrm>
              <a:off x="3406" y="2568"/>
              <a:ext cx="751" cy="243"/>
            </a:xfrm>
            <a:prstGeom prst="rect">
              <a:avLst/>
            </a:prstGeom>
            <a:noFill/>
            <a:ln w="12700">
              <a:noFill/>
            </a:ln>
          </p:spPr>
          <p:txBody>
            <a:bodyPr wrap="none" lIns="84352" tIns="42177" rIns="84352" bIns="42177" anchor="ctr" anchorCtr="0"/>
            <a:p>
              <a:pPr defTabSz="698500" eaLnBrk="0" hangingPunct="0"/>
              <a:r>
                <a:rPr lang="en-US" altLang="zh-CN" sz="1800" i="1">
                  <a:latin typeface="Helvetica" charset="0"/>
                  <a:ea typeface="PMingLiU" panose="02020500000000000000" pitchFamily="18" charset="-120"/>
                </a:rPr>
                <a:t>Sputtering</a:t>
              </a:r>
              <a:endParaRPr lang="en-US" altLang="zh-CN" sz="1800" i="1">
                <a:latin typeface="Helvetica" charset="0"/>
                <a:ea typeface="PMingLiU" panose="02020500000000000000" pitchFamily="18" charset="-120"/>
              </a:endParaRPr>
            </a:p>
          </p:txBody>
        </p:sp>
        <p:sp>
          <p:nvSpPr>
            <p:cNvPr id="2196" name="Text Box 36"/>
            <p:cNvSpPr/>
            <p:nvPr/>
          </p:nvSpPr>
          <p:spPr>
            <a:xfrm>
              <a:off x="4757" y="3274"/>
              <a:ext cx="433" cy="178"/>
            </a:xfrm>
            <a:prstGeom prst="rect">
              <a:avLst/>
            </a:prstGeom>
            <a:noFill/>
            <a:ln w="12700">
              <a:noFill/>
            </a:ln>
          </p:spPr>
          <p:txBody>
            <a:bodyPr wrap="none" lIns="84352" tIns="42177" rIns="84352" bIns="42177" anchor="ctr" anchorCtr="0"/>
            <a:p>
              <a:pPr defTabSz="698500" eaLnBrk="0" hangingPunct="0"/>
              <a:r>
                <a:rPr lang="en-US" altLang="zh-CN" sz="1200">
                  <a:latin typeface="Helvetica" charset="0"/>
                  <a:ea typeface="PMingLiU" panose="02020500000000000000" pitchFamily="18" charset="-120"/>
                </a:rPr>
                <a:t>Material</a:t>
              </a:r>
              <a:endParaRPr lang="en-US" altLang="zh-CN" sz="1300">
                <a:latin typeface="Helvetica" charset="0"/>
                <a:ea typeface="PMingLiU" panose="02020500000000000000" pitchFamily="18" charset="-120"/>
              </a:endParaRPr>
            </a:p>
          </p:txBody>
        </p:sp>
        <p:sp>
          <p:nvSpPr>
            <p:cNvPr id="2197" name="Text Box 37"/>
            <p:cNvSpPr/>
            <p:nvPr/>
          </p:nvSpPr>
          <p:spPr>
            <a:xfrm>
              <a:off x="4757" y="3671"/>
              <a:ext cx="500" cy="178"/>
            </a:xfrm>
            <a:prstGeom prst="rect">
              <a:avLst/>
            </a:prstGeom>
            <a:noFill/>
            <a:ln w="12700">
              <a:noFill/>
            </a:ln>
          </p:spPr>
          <p:txBody>
            <a:bodyPr wrap="none" lIns="84352" tIns="42177" rIns="84352" bIns="42177" anchor="ctr" anchorCtr="0"/>
            <a:p>
              <a:pPr defTabSz="698500" eaLnBrk="0" hangingPunct="0"/>
              <a:r>
                <a:rPr lang="en-US" altLang="zh-CN" sz="1200">
                  <a:latin typeface="Helvetica" charset="0"/>
                  <a:ea typeface="PMingLiU" panose="02020500000000000000" pitchFamily="18" charset="-120"/>
                </a:rPr>
                <a:t>Substrate</a:t>
              </a:r>
              <a:endParaRPr lang="en-US" altLang="zh-CN" sz="1300">
                <a:latin typeface="Helvetica" charset="0"/>
                <a:ea typeface="PMingLiU" panose="02020500000000000000" pitchFamily="18" charset="-120"/>
              </a:endParaRPr>
            </a:p>
          </p:txBody>
        </p:sp>
        <p:cxnSp>
          <p:nvCxnSpPr>
            <p:cNvPr id="2198" name="Line 38"/>
            <p:cNvCxnSpPr/>
            <p:nvPr/>
          </p:nvCxnSpPr>
          <p:spPr>
            <a:xfrm>
              <a:off x="4279" y="3369"/>
              <a:ext cx="498" cy="0"/>
            </a:xfrm>
            <a:prstGeom prst="line">
              <a:avLst/>
            </a:prstGeom>
            <a:ln w="9525" cap="flat" cmpd="sng">
              <a:solidFill>
                <a:srgbClr val="000000"/>
              </a:solidFill>
              <a:prstDash val="solid"/>
              <a:headEnd type="none" w="med" len="med"/>
              <a:tailEnd type="none" w="med" len="med"/>
            </a:ln>
          </p:spPr>
        </p:cxnSp>
        <p:cxnSp>
          <p:nvCxnSpPr>
            <p:cNvPr id="2199" name="Line 39"/>
            <p:cNvCxnSpPr/>
            <p:nvPr/>
          </p:nvCxnSpPr>
          <p:spPr>
            <a:xfrm>
              <a:off x="4560" y="3762"/>
              <a:ext cx="213" cy="0"/>
            </a:xfrm>
            <a:prstGeom prst="line">
              <a:avLst/>
            </a:prstGeom>
            <a:ln w="9525" cap="flat" cmpd="sng">
              <a:solidFill>
                <a:srgbClr val="000000"/>
              </a:solidFill>
              <a:prstDash val="solid"/>
              <a:headEnd type="none" w="med" len="med"/>
              <a:tailEnd type="none" w="med" len="med"/>
            </a:ln>
          </p:spPr>
        </p:cxnSp>
        <p:sp>
          <p:nvSpPr>
            <p:cNvPr id="2200" name="Text Box 40"/>
            <p:cNvSpPr/>
            <p:nvPr/>
          </p:nvSpPr>
          <p:spPr>
            <a:xfrm>
              <a:off x="4761" y="3445"/>
              <a:ext cx="412" cy="178"/>
            </a:xfrm>
            <a:prstGeom prst="rect">
              <a:avLst/>
            </a:prstGeom>
            <a:noFill/>
            <a:ln w="12700">
              <a:noFill/>
            </a:ln>
          </p:spPr>
          <p:txBody>
            <a:bodyPr wrap="none" lIns="84352" tIns="42177" rIns="84352" bIns="42177" anchor="ctr" anchorCtr="0"/>
            <a:p>
              <a:pPr defTabSz="698500" eaLnBrk="0" hangingPunct="0"/>
              <a:r>
                <a:rPr lang="en-US" altLang="zh-CN" sz="1200">
                  <a:latin typeface="Helvetica" charset="0"/>
                  <a:ea typeface="PMingLiU" panose="02020500000000000000" pitchFamily="18" charset="-120"/>
                </a:rPr>
                <a:t>Plasma</a:t>
              </a:r>
              <a:endParaRPr lang="en-US" altLang="zh-CN" sz="1300">
                <a:latin typeface="Helvetica" charset="0"/>
                <a:ea typeface="PMingLiU" panose="02020500000000000000" pitchFamily="18" charset="-120"/>
              </a:endParaRPr>
            </a:p>
          </p:txBody>
        </p:sp>
        <p:cxnSp>
          <p:nvCxnSpPr>
            <p:cNvPr id="2201" name="Line 41"/>
            <p:cNvCxnSpPr/>
            <p:nvPr/>
          </p:nvCxnSpPr>
          <p:spPr>
            <a:xfrm>
              <a:off x="4286" y="3525"/>
              <a:ext cx="498" cy="0"/>
            </a:xfrm>
            <a:prstGeom prst="line">
              <a:avLst/>
            </a:prstGeom>
            <a:ln w="9525" cap="flat" cmpd="sng">
              <a:solidFill>
                <a:srgbClr val="000000"/>
              </a:solidFill>
              <a:prstDash val="solid"/>
              <a:headEnd type="none" w="med" len="med"/>
              <a:tailEnd type="none" w="med" len="med"/>
            </a:ln>
          </p:spPr>
        </p:cxnSp>
      </p:grpSp>
    </p:spTree>
  </p:cSld>
  <p:clrMapOvr>
    <a:masterClrMapping/>
  </p:clrMapOvr>
  <p:transition>
    <p:cu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childTnLst>
                                    <p:set>
                                      <p:cBhvr additive="base">
                                        <p:cTn id="6" dur="1" fill="hold">
                                          <p:stCondLst>
                                            <p:cond delay="0"/>
                                          </p:stCondLst>
                                        </p:cTn>
                                        <p:tgtEl>
                                          <p:spTgt spid="2163"/>
                                        </p:tgtEl>
                                        <p:attrNameLst>
                                          <p:attrName>style.visibility</p:attrName>
                                        </p:attrNameLst>
                                      </p:cBhvr>
                                      <p:to>
                                        <p:strVal val="visible"/>
                                      </p:to>
                                    </p:set>
                                    <p:animEffect transition="in" filter="dissolve">
                                      <p:cBhvr additive="base">
                                        <p:cTn id="7" dur="500"/>
                                        <p:tgtEl>
                                          <p:spTgt spid="216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childTnLst>
                                    <p:set>
                                      <p:cBhvr additive="base">
                                        <p:cTn id="11" dur="1" fill="hold">
                                          <p:stCondLst>
                                            <p:cond delay="0"/>
                                          </p:stCondLst>
                                        </p:cTn>
                                        <p:tgtEl>
                                          <p:spTgt spid="2170"/>
                                        </p:tgtEl>
                                        <p:attrNameLst>
                                          <p:attrName>style.visibility</p:attrName>
                                        </p:attrNameLst>
                                      </p:cBhvr>
                                      <p:to>
                                        <p:strVal val="visible"/>
                                      </p:to>
                                    </p:set>
                                    <p:animEffect transition="in" filter="dissolve">
                                      <p:cBhvr additive="base">
                                        <p:cTn id="12" dur="500"/>
                                        <p:tgtEl>
                                          <p:spTgt spid="2170"/>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childTnLst>
                                    <p:set>
                                      <p:cBhvr additive="base">
                                        <p:cTn id="16" dur="1" fill="hold">
                                          <p:stCondLst>
                                            <p:cond delay="0"/>
                                          </p:stCondLst>
                                        </p:cTn>
                                        <p:tgtEl>
                                          <p:spTgt spid="2179"/>
                                        </p:tgtEl>
                                        <p:attrNameLst>
                                          <p:attrName>style.visibility</p:attrName>
                                        </p:attrNameLst>
                                      </p:cBhvr>
                                      <p:to>
                                        <p:strVal val="visible"/>
                                      </p:to>
                                    </p:set>
                                    <p:animEffect transition="in" filter="dissolve">
                                      <p:cBhvr additive="base">
                                        <p:cTn id="17" dur="500"/>
                                        <p:tgtEl>
                                          <p:spTgt spid="2179"/>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childTnLst>
                                    <p:set>
                                      <p:cBhvr additive="base">
                                        <p:cTn id="21" dur="1" fill="hold">
                                          <p:stCondLst>
                                            <p:cond delay="0"/>
                                          </p:stCondLst>
                                        </p:cTn>
                                        <p:tgtEl>
                                          <p:spTgt spid="2192"/>
                                        </p:tgtEl>
                                        <p:attrNameLst>
                                          <p:attrName>style.visibility</p:attrName>
                                        </p:attrNameLst>
                                      </p:cBhvr>
                                      <p:to>
                                        <p:strVal val="visible"/>
                                      </p:to>
                                    </p:set>
                                    <p:animEffect transition="in" filter="dissolve">
                                      <p:cBhvr additive="base">
                                        <p:cTn id="22" dur="500"/>
                                        <p:tgtEl>
                                          <p:spTgt spid="21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04" name="Rectangle 2"/>
          <p:cNvSpPr/>
          <p:nvPr>
            <p:ph type="title" idx="4294967295"/>
          </p:nvPr>
        </p:nvSpPr>
        <p:spPr>
          <a:xfrm>
            <a:off x="0" y="333375"/>
            <a:ext cx="7745413" cy="581025"/>
          </a:xfrm>
          <a:ln/>
        </p:spPr>
        <p:txBody>
          <a:bodyPr wrap="square" lIns="91440" tIns="45720" rIns="91440" bIns="45720" anchor="ctr" anchorCtr="0"/>
          <a:p>
            <a:pPr defTabSz="1028700" eaLnBrk="1" hangingPunct="1"/>
            <a:r>
              <a:rPr lang="zh-CN" altLang="en-US"/>
              <a:t>真空蒸镀涂料施工工艺</a:t>
            </a:r>
            <a:endParaRPr lang="zh-CN" altLang="en-US"/>
          </a:p>
        </p:txBody>
      </p:sp>
      <p:sp>
        <p:nvSpPr>
          <p:cNvPr id="2205" name="Rectangle 3"/>
          <p:cNvSpPr/>
          <p:nvPr>
            <p:ph type="body" idx="4294967295"/>
          </p:nvPr>
        </p:nvSpPr>
        <p:spPr>
          <a:xfrm>
            <a:off x="609600" y="1508125"/>
            <a:ext cx="7772400" cy="347663"/>
          </a:xfrm>
          <a:prstGeom prst="rect">
            <a:avLst/>
          </a:prstGeom>
          <a:solidFill>
            <a:srgbClr val="FFFFFF"/>
          </a:solidFill>
          <a:ln w="9525" cap="flat" cmpd="sng">
            <a:solidFill>
              <a:srgbClr val="000000"/>
            </a:solidFill>
            <a:prstDash val="solid"/>
            <a:headEnd type="none" w="med" len="med"/>
            <a:tailEnd type="none" w="med" len="med"/>
          </a:ln>
        </p:spPr>
        <p:txBody>
          <a:bodyPr/>
          <a:p>
            <a:pPr marL="387350" indent="-387350" defTabSz="1028700" eaLnBrk="1" hangingPunct="1">
              <a:buClr>
                <a:srgbClr val="000099"/>
              </a:buClr>
            </a:pPr>
            <a:r>
              <a:rPr lang="zh-CN" altLang="en-US" sz="1800" b="0"/>
              <a:t>不同的施工工艺</a:t>
            </a:r>
            <a:endParaRPr lang="zh-CN" altLang="en-US" sz="1800" b="0"/>
          </a:p>
        </p:txBody>
      </p:sp>
      <p:sp>
        <p:nvSpPr>
          <p:cNvPr id="2206" name="Rectangle 4"/>
          <p:cNvSpPr/>
          <p:nvPr/>
        </p:nvSpPr>
        <p:spPr>
          <a:xfrm>
            <a:off x="6246813" y="3640138"/>
            <a:ext cx="2376487" cy="666750"/>
          </a:xfrm>
          <a:prstGeom prst="rect">
            <a:avLst/>
          </a:prstGeom>
          <a:noFill/>
          <a:ln w="9525" cap="flat" cmpd="sng">
            <a:solidFill>
              <a:srgbClr val="000000"/>
            </a:solidFill>
            <a:prstDash val="solid"/>
            <a:miter/>
            <a:headEnd type="none" w="med" len="med"/>
            <a:tailEnd type="none" w="med" len="med"/>
          </a:ln>
        </p:spPr>
        <p:txBody>
          <a:bodyPr/>
          <a:p>
            <a:endParaRPr lang="zh-CN" altLang="en-US"/>
          </a:p>
        </p:txBody>
      </p:sp>
      <p:sp>
        <p:nvSpPr>
          <p:cNvPr id="2207" name="Rectangle 5"/>
          <p:cNvSpPr/>
          <p:nvPr/>
        </p:nvSpPr>
        <p:spPr>
          <a:xfrm>
            <a:off x="6246813" y="3306763"/>
            <a:ext cx="2376487" cy="333375"/>
          </a:xfrm>
          <a:prstGeom prst="rect">
            <a:avLst/>
          </a:prstGeom>
          <a:solidFill>
            <a:srgbClr val="808080"/>
          </a:solidFill>
          <a:ln w="9525" cap="flat" cmpd="sng">
            <a:solidFill>
              <a:srgbClr val="000000"/>
            </a:solidFill>
            <a:prstDash val="solid"/>
            <a:miter/>
            <a:headEnd type="none" w="med" len="med"/>
            <a:tailEnd type="none" w="med" len="med"/>
          </a:ln>
        </p:spPr>
        <p:txBody>
          <a:bodyPr/>
          <a:p>
            <a:endParaRPr lang="zh-CN" altLang="en-US"/>
          </a:p>
        </p:txBody>
      </p:sp>
      <p:sp>
        <p:nvSpPr>
          <p:cNvPr id="2208" name="Rectangle 6"/>
          <p:cNvSpPr/>
          <p:nvPr/>
        </p:nvSpPr>
        <p:spPr>
          <a:xfrm>
            <a:off x="6246813" y="2957513"/>
            <a:ext cx="2376487" cy="349250"/>
          </a:xfrm>
          <a:prstGeom prst="rect">
            <a:avLst/>
          </a:prstGeom>
          <a:noFill/>
          <a:ln w="9525" cap="flat" cmpd="sng">
            <a:solidFill>
              <a:srgbClr val="000000"/>
            </a:solidFill>
            <a:prstDash val="solid"/>
            <a:miter/>
            <a:headEnd type="none" w="med" len="med"/>
            <a:tailEnd type="none" w="med" len="med"/>
          </a:ln>
        </p:spPr>
        <p:txBody>
          <a:bodyPr/>
          <a:p>
            <a:endParaRPr lang="zh-CN" altLang="en-US"/>
          </a:p>
        </p:txBody>
      </p:sp>
      <p:sp>
        <p:nvSpPr>
          <p:cNvPr id="2209" name="Text Box 7"/>
          <p:cNvSpPr/>
          <p:nvPr/>
        </p:nvSpPr>
        <p:spPr>
          <a:xfrm>
            <a:off x="6246813" y="4306888"/>
            <a:ext cx="2376487" cy="1168400"/>
          </a:xfrm>
          <a:prstGeom prst="rect">
            <a:avLst/>
          </a:prstGeom>
          <a:solidFill>
            <a:srgbClr val="C0C0C0"/>
          </a:solidFill>
          <a:ln w="9525" cap="flat" cmpd="sng">
            <a:solidFill>
              <a:srgbClr val="000000"/>
            </a:solidFill>
            <a:prstDash val="solid"/>
            <a:miter/>
            <a:headEnd type="none" w="med" len="med"/>
            <a:tailEnd type="none" w="med" len="med"/>
          </a:ln>
        </p:spPr>
        <p:txBody>
          <a:bodyPr/>
          <a:p>
            <a:pPr algn="ctr">
              <a:spcBef>
                <a:spcPct val="50000"/>
              </a:spcBef>
            </a:pPr>
            <a:endParaRPr lang="en-US" altLang="zh-CN" sz="1800">
              <a:solidFill>
                <a:srgbClr val="003063"/>
              </a:solidFill>
              <a:latin typeface="Comic Sans MS" panose="030F0702030302020204" pitchFamily="66" charset="0"/>
            </a:endParaRPr>
          </a:p>
          <a:p>
            <a:pPr algn="ctr">
              <a:spcBef>
                <a:spcPct val="50000"/>
              </a:spcBef>
            </a:pPr>
            <a:r>
              <a:rPr lang="zh-CN" altLang="en-US" sz="1800">
                <a:solidFill>
                  <a:srgbClr val="003063"/>
                </a:solidFill>
                <a:latin typeface="Comic Sans MS" panose="030F0702030302020204" pitchFamily="66" charset="0"/>
              </a:rPr>
              <a:t>基材</a:t>
            </a:r>
            <a:endParaRPr lang="zh-CN" altLang="en-US" sz="1800">
              <a:solidFill>
                <a:srgbClr val="003063"/>
              </a:solidFill>
              <a:latin typeface="Comic Sans MS" panose="030F0702030302020204" pitchFamily="66" charset="0"/>
            </a:endParaRPr>
          </a:p>
          <a:p>
            <a:pPr algn="ctr">
              <a:spcBef>
                <a:spcPct val="50000"/>
              </a:spcBef>
            </a:pPr>
            <a:r>
              <a:rPr lang="zh-CN" altLang="en-US" sz="1800">
                <a:solidFill>
                  <a:srgbClr val="003063"/>
                </a:solidFill>
                <a:latin typeface="Comic Sans MS" panose="030F0702030302020204" pitchFamily="66" charset="0"/>
              </a:rPr>
              <a:t> </a:t>
            </a:r>
            <a:endParaRPr lang="zh-CN" altLang="en-US" sz="1800">
              <a:solidFill>
                <a:srgbClr val="003063"/>
              </a:solidFill>
              <a:latin typeface="Comic Sans MS" panose="030F0702030302020204" pitchFamily="66" charset="0"/>
            </a:endParaRPr>
          </a:p>
        </p:txBody>
      </p:sp>
      <p:sp>
        <p:nvSpPr>
          <p:cNvPr id="2210" name="Text Box 8"/>
          <p:cNvSpPr/>
          <p:nvPr/>
        </p:nvSpPr>
        <p:spPr>
          <a:xfrm>
            <a:off x="5454650" y="3749675"/>
            <a:ext cx="3960813" cy="358775"/>
          </a:xfrm>
          <a:prstGeom prst="rect">
            <a:avLst/>
          </a:prstGeom>
          <a:noFill/>
          <a:ln w="9525">
            <a:noFill/>
          </a:ln>
        </p:spPr>
        <p:txBody>
          <a:bodyPr/>
          <a:p>
            <a:pPr algn="ctr">
              <a:spcBef>
                <a:spcPct val="50000"/>
              </a:spcBef>
            </a:pPr>
            <a:r>
              <a:rPr lang="en-US" altLang="zh-CN" sz="1800">
                <a:solidFill>
                  <a:srgbClr val="003063"/>
                </a:solidFill>
                <a:latin typeface="Comic Sans MS" panose="030F0702030302020204" pitchFamily="66" charset="0"/>
              </a:rPr>
              <a:t>UV </a:t>
            </a:r>
            <a:r>
              <a:rPr lang="zh-CN" altLang="en-US" sz="1800">
                <a:solidFill>
                  <a:srgbClr val="003063"/>
                </a:solidFill>
                <a:latin typeface="Comic Sans MS" panose="030F0702030302020204" pitchFamily="66" charset="0"/>
              </a:rPr>
              <a:t>底漆</a:t>
            </a:r>
            <a:endParaRPr lang="zh-CN" altLang="en-US" sz="1800">
              <a:solidFill>
                <a:srgbClr val="003063"/>
              </a:solidFill>
              <a:latin typeface="Comic Sans MS" panose="030F0702030302020204" pitchFamily="66" charset="0"/>
            </a:endParaRPr>
          </a:p>
        </p:txBody>
      </p:sp>
      <p:sp>
        <p:nvSpPr>
          <p:cNvPr id="2211" name="Text Box 9"/>
          <p:cNvSpPr/>
          <p:nvPr/>
        </p:nvSpPr>
        <p:spPr>
          <a:xfrm>
            <a:off x="6030913" y="2951163"/>
            <a:ext cx="2809875" cy="358775"/>
          </a:xfrm>
          <a:prstGeom prst="rect">
            <a:avLst/>
          </a:prstGeom>
          <a:noFill/>
          <a:ln w="9525">
            <a:noFill/>
          </a:ln>
        </p:spPr>
        <p:txBody>
          <a:bodyPr/>
          <a:p>
            <a:pPr algn="ctr">
              <a:spcBef>
                <a:spcPct val="50000"/>
              </a:spcBef>
            </a:pPr>
            <a:r>
              <a:rPr lang="en-US" altLang="zh-CN" sz="1800">
                <a:solidFill>
                  <a:srgbClr val="003063"/>
                </a:solidFill>
                <a:latin typeface="Comic Sans MS" panose="030F0702030302020204" pitchFamily="66" charset="0"/>
              </a:rPr>
              <a:t>UV </a:t>
            </a:r>
            <a:r>
              <a:rPr lang="zh-CN" altLang="en-US" sz="1800">
                <a:solidFill>
                  <a:srgbClr val="003063"/>
                </a:solidFill>
                <a:latin typeface="Comic Sans MS" panose="030F0702030302020204" pitchFamily="66" charset="0"/>
              </a:rPr>
              <a:t>中涂漆</a:t>
            </a:r>
            <a:endParaRPr lang="zh-CN" altLang="en-US" sz="1800">
              <a:solidFill>
                <a:srgbClr val="003063"/>
              </a:solidFill>
              <a:latin typeface="Comic Sans MS" panose="030F0702030302020204" pitchFamily="66" charset="0"/>
            </a:endParaRPr>
          </a:p>
        </p:txBody>
      </p:sp>
      <p:sp>
        <p:nvSpPr>
          <p:cNvPr id="2212" name="Text Box 10"/>
          <p:cNvSpPr/>
          <p:nvPr/>
        </p:nvSpPr>
        <p:spPr>
          <a:xfrm>
            <a:off x="5454650" y="3246438"/>
            <a:ext cx="3960813" cy="358775"/>
          </a:xfrm>
          <a:prstGeom prst="rect">
            <a:avLst/>
          </a:prstGeom>
          <a:noFill/>
          <a:ln w="9525">
            <a:noFill/>
          </a:ln>
        </p:spPr>
        <p:txBody>
          <a:bodyPr/>
          <a:p>
            <a:pPr algn="ctr">
              <a:spcBef>
                <a:spcPct val="50000"/>
              </a:spcBef>
            </a:pPr>
            <a:r>
              <a:rPr lang="zh-CN" altLang="en-US" sz="1800">
                <a:solidFill>
                  <a:srgbClr val="003063"/>
                </a:solidFill>
                <a:latin typeface="Comic Sans MS" panose="030F0702030302020204" pitchFamily="66" charset="0"/>
              </a:rPr>
              <a:t>镀层</a:t>
            </a:r>
            <a:endParaRPr lang="zh-CN" altLang="en-US" sz="1800">
              <a:solidFill>
                <a:srgbClr val="003063"/>
              </a:solidFill>
              <a:latin typeface="Comic Sans MS" panose="030F0702030302020204" pitchFamily="66" charset="0"/>
            </a:endParaRPr>
          </a:p>
        </p:txBody>
      </p:sp>
      <p:sp>
        <p:nvSpPr>
          <p:cNvPr id="2213" name="Rectangle 11"/>
          <p:cNvSpPr/>
          <p:nvPr/>
        </p:nvSpPr>
        <p:spPr>
          <a:xfrm>
            <a:off x="6246813" y="2290763"/>
            <a:ext cx="2376487" cy="666750"/>
          </a:xfrm>
          <a:prstGeom prst="rect">
            <a:avLst/>
          </a:prstGeom>
          <a:noFill/>
          <a:ln w="9525" cap="flat" cmpd="sng">
            <a:solidFill>
              <a:srgbClr val="000000"/>
            </a:solidFill>
            <a:prstDash val="solid"/>
            <a:miter/>
            <a:headEnd type="none" w="med" len="med"/>
            <a:tailEnd type="none" w="med" len="med"/>
          </a:ln>
        </p:spPr>
        <p:txBody>
          <a:bodyPr/>
          <a:p>
            <a:endParaRPr lang="zh-CN" altLang="en-US"/>
          </a:p>
        </p:txBody>
      </p:sp>
      <p:sp>
        <p:nvSpPr>
          <p:cNvPr id="2214" name="Text Box 12"/>
          <p:cNvSpPr/>
          <p:nvPr/>
        </p:nvSpPr>
        <p:spPr>
          <a:xfrm>
            <a:off x="5275263" y="2436813"/>
            <a:ext cx="4356100" cy="358775"/>
          </a:xfrm>
          <a:prstGeom prst="rect">
            <a:avLst/>
          </a:prstGeom>
          <a:noFill/>
          <a:ln w="9525">
            <a:noFill/>
          </a:ln>
        </p:spPr>
        <p:txBody>
          <a:bodyPr/>
          <a:p>
            <a:pPr algn="ctr">
              <a:spcBef>
                <a:spcPct val="50000"/>
              </a:spcBef>
            </a:pPr>
            <a:r>
              <a:rPr lang="zh-CN" altLang="en-US" sz="1800">
                <a:solidFill>
                  <a:srgbClr val="003063"/>
                </a:solidFill>
                <a:latin typeface="Comic Sans MS" panose="030F0702030302020204" pitchFamily="66" charset="0"/>
              </a:rPr>
              <a:t>在</a:t>
            </a:r>
            <a:r>
              <a:rPr lang="en-US" altLang="zh-CN" sz="1800">
                <a:solidFill>
                  <a:srgbClr val="003063"/>
                </a:solidFill>
                <a:latin typeface="Comic Sans MS" panose="030F0702030302020204" pitchFamily="66" charset="0"/>
              </a:rPr>
              <a:t>UV</a:t>
            </a:r>
            <a:r>
              <a:rPr lang="zh-CN" altLang="en-US" sz="1800">
                <a:solidFill>
                  <a:srgbClr val="003063"/>
                </a:solidFill>
                <a:latin typeface="Comic Sans MS" panose="030F0702030302020204" pitchFamily="66" charset="0"/>
              </a:rPr>
              <a:t>中涂上的</a:t>
            </a:r>
            <a:r>
              <a:rPr lang="en-US" altLang="zh-CN" sz="1800">
                <a:solidFill>
                  <a:srgbClr val="003063"/>
                </a:solidFill>
                <a:latin typeface="Comic Sans MS" panose="030F0702030302020204" pitchFamily="66" charset="0"/>
              </a:rPr>
              <a:t>UV</a:t>
            </a:r>
            <a:r>
              <a:rPr lang="zh-CN" altLang="en-US" sz="1800">
                <a:solidFill>
                  <a:srgbClr val="003063"/>
                </a:solidFill>
                <a:latin typeface="Comic Sans MS" panose="030F0702030302020204" pitchFamily="66" charset="0"/>
              </a:rPr>
              <a:t>面漆</a:t>
            </a:r>
            <a:endParaRPr lang="zh-CN" altLang="en-US" sz="1800">
              <a:solidFill>
                <a:srgbClr val="003063"/>
              </a:solidFill>
              <a:latin typeface="Comic Sans MS" panose="030F0702030302020204" pitchFamily="66" charset="0"/>
            </a:endParaRPr>
          </a:p>
        </p:txBody>
      </p:sp>
      <p:sp>
        <p:nvSpPr>
          <p:cNvPr id="2215" name="Rectangle 13"/>
          <p:cNvSpPr/>
          <p:nvPr/>
        </p:nvSpPr>
        <p:spPr>
          <a:xfrm>
            <a:off x="3354388" y="3629025"/>
            <a:ext cx="2374900" cy="666750"/>
          </a:xfrm>
          <a:prstGeom prst="rect">
            <a:avLst/>
          </a:prstGeom>
          <a:noFill/>
          <a:ln w="9525" cap="flat" cmpd="sng">
            <a:solidFill>
              <a:srgbClr val="000000"/>
            </a:solidFill>
            <a:prstDash val="solid"/>
            <a:miter/>
            <a:headEnd type="none" w="med" len="med"/>
            <a:tailEnd type="none" w="med" len="med"/>
          </a:ln>
        </p:spPr>
        <p:txBody>
          <a:bodyPr/>
          <a:p>
            <a:endParaRPr lang="zh-CN" altLang="en-US"/>
          </a:p>
        </p:txBody>
      </p:sp>
      <p:sp>
        <p:nvSpPr>
          <p:cNvPr id="2216" name="Rectangle 14"/>
          <p:cNvSpPr/>
          <p:nvPr/>
        </p:nvSpPr>
        <p:spPr>
          <a:xfrm>
            <a:off x="3354388" y="3297238"/>
            <a:ext cx="2374900" cy="331787"/>
          </a:xfrm>
          <a:prstGeom prst="rect">
            <a:avLst/>
          </a:prstGeom>
          <a:solidFill>
            <a:srgbClr val="808080"/>
          </a:solidFill>
          <a:ln w="9525" cap="flat" cmpd="sng">
            <a:solidFill>
              <a:srgbClr val="000000"/>
            </a:solidFill>
            <a:prstDash val="solid"/>
            <a:miter/>
            <a:headEnd type="none" w="med" len="med"/>
            <a:tailEnd type="none" w="med" len="med"/>
          </a:ln>
        </p:spPr>
        <p:txBody>
          <a:bodyPr/>
          <a:p>
            <a:endParaRPr lang="zh-CN" altLang="en-US"/>
          </a:p>
        </p:txBody>
      </p:sp>
      <p:sp>
        <p:nvSpPr>
          <p:cNvPr id="2217" name="Rectangle 15"/>
          <p:cNvSpPr/>
          <p:nvPr/>
        </p:nvSpPr>
        <p:spPr>
          <a:xfrm>
            <a:off x="3354388" y="2630488"/>
            <a:ext cx="2374900" cy="666750"/>
          </a:xfrm>
          <a:prstGeom prst="rect">
            <a:avLst/>
          </a:prstGeom>
          <a:noFill/>
          <a:ln w="9525" cap="flat" cmpd="sng">
            <a:solidFill>
              <a:srgbClr val="000000"/>
            </a:solidFill>
            <a:prstDash val="solid"/>
            <a:miter/>
            <a:headEnd type="none" w="med" len="med"/>
            <a:tailEnd type="none" w="med" len="med"/>
          </a:ln>
        </p:spPr>
        <p:txBody>
          <a:bodyPr/>
          <a:p>
            <a:endParaRPr lang="zh-CN" altLang="en-US"/>
          </a:p>
        </p:txBody>
      </p:sp>
      <p:sp>
        <p:nvSpPr>
          <p:cNvPr id="2218" name="Text Box 16"/>
          <p:cNvSpPr/>
          <p:nvPr/>
        </p:nvSpPr>
        <p:spPr>
          <a:xfrm>
            <a:off x="2622550" y="3768725"/>
            <a:ext cx="3960813" cy="358775"/>
          </a:xfrm>
          <a:prstGeom prst="rect">
            <a:avLst/>
          </a:prstGeom>
          <a:noFill/>
          <a:ln w="9525">
            <a:noFill/>
          </a:ln>
        </p:spPr>
        <p:txBody>
          <a:bodyPr/>
          <a:p>
            <a:pPr algn="ctr">
              <a:spcBef>
                <a:spcPct val="50000"/>
              </a:spcBef>
            </a:pPr>
            <a:r>
              <a:rPr lang="en-US" altLang="zh-CN" sz="1800">
                <a:solidFill>
                  <a:srgbClr val="003063"/>
                </a:solidFill>
                <a:latin typeface="Comic Sans MS" panose="030F0702030302020204" pitchFamily="66" charset="0"/>
              </a:rPr>
              <a:t>UV </a:t>
            </a:r>
            <a:r>
              <a:rPr lang="zh-CN" altLang="en-US" sz="1800">
                <a:solidFill>
                  <a:srgbClr val="003063"/>
                </a:solidFill>
                <a:latin typeface="Comic Sans MS" panose="030F0702030302020204" pitchFamily="66" charset="0"/>
              </a:rPr>
              <a:t>底漆</a:t>
            </a:r>
            <a:endParaRPr lang="zh-CN" altLang="en-US" sz="1800">
              <a:solidFill>
                <a:srgbClr val="003063"/>
              </a:solidFill>
              <a:latin typeface="Comic Sans MS" panose="030F0702030302020204" pitchFamily="66" charset="0"/>
            </a:endParaRPr>
          </a:p>
        </p:txBody>
      </p:sp>
      <p:sp>
        <p:nvSpPr>
          <p:cNvPr id="2219" name="Text Box 17"/>
          <p:cNvSpPr/>
          <p:nvPr/>
        </p:nvSpPr>
        <p:spPr>
          <a:xfrm>
            <a:off x="2620963" y="2660650"/>
            <a:ext cx="3960812" cy="358775"/>
          </a:xfrm>
          <a:prstGeom prst="rect">
            <a:avLst/>
          </a:prstGeom>
          <a:noFill/>
          <a:ln w="9525">
            <a:noFill/>
          </a:ln>
        </p:spPr>
        <p:txBody>
          <a:bodyPr/>
          <a:p>
            <a:pPr algn="ctr">
              <a:spcBef>
                <a:spcPct val="50000"/>
              </a:spcBef>
            </a:pPr>
            <a:r>
              <a:rPr lang="en-US" altLang="zh-CN" sz="1800">
                <a:solidFill>
                  <a:srgbClr val="003063"/>
                </a:solidFill>
                <a:latin typeface="Comic Sans MS" panose="030F0702030302020204" pitchFamily="66" charset="0"/>
              </a:rPr>
              <a:t>UV </a:t>
            </a:r>
            <a:r>
              <a:rPr lang="zh-CN" altLang="en-US" sz="1800">
                <a:solidFill>
                  <a:srgbClr val="003063"/>
                </a:solidFill>
                <a:latin typeface="Comic Sans MS" panose="030F0702030302020204" pitchFamily="66" charset="0"/>
              </a:rPr>
              <a:t>面漆</a:t>
            </a:r>
            <a:endParaRPr lang="zh-CN" altLang="en-US" sz="1800">
              <a:solidFill>
                <a:srgbClr val="003063"/>
              </a:solidFill>
              <a:latin typeface="Comic Sans MS" panose="030F0702030302020204" pitchFamily="66" charset="0"/>
            </a:endParaRPr>
          </a:p>
        </p:txBody>
      </p:sp>
      <p:sp>
        <p:nvSpPr>
          <p:cNvPr id="2220" name="Text Box 18"/>
          <p:cNvSpPr/>
          <p:nvPr/>
        </p:nvSpPr>
        <p:spPr>
          <a:xfrm>
            <a:off x="2560638" y="3267075"/>
            <a:ext cx="3960812" cy="358775"/>
          </a:xfrm>
          <a:prstGeom prst="rect">
            <a:avLst/>
          </a:prstGeom>
          <a:noFill/>
          <a:ln w="9525">
            <a:noFill/>
          </a:ln>
        </p:spPr>
        <p:txBody>
          <a:bodyPr/>
          <a:p>
            <a:pPr algn="ctr">
              <a:spcBef>
                <a:spcPct val="50000"/>
              </a:spcBef>
            </a:pPr>
            <a:r>
              <a:rPr lang="zh-CN" altLang="en-US" sz="1800">
                <a:solidFill>
                  <a:srgbClr val="003063"/>
                </a:solidFill>
                <a:latin typeface="Comic Sans MS" panose="030F0702030302020204" pitchFamily="66" charset="0"/>
              </a:rPr>
              <a:t>镀层</a:t>
            </a:r>
            <a:endParaRPr lang="zh-CN" altLang="en-US" sz="1800">
              <a:solidFill>
                <a:srgbClr val="003063"/>
              </a:solidFill>
              <a:latin typeface="Comic Sans MS" panose="030F0702030302020204" pitchFamily="66" charset="0"/>
            </a:endParaRPr>
          </a:p>
        </p:txBody>
      </p:sp>
      <p:sp>
        <p:nvSpPr>
          <p:cNvPr id="2221" name="Text Box 19"/>
          <p:cNvSpPr/>
          <p:nvPr/>
        </p:nvSpPr>
        <p:spPr>
          <a:xfrm>
            <a:off x="3352800" y="4295775"/>
            <a:ext cx="2376488" cy="1168400"/>
          </a:xfrm>
          <a:prstGeom prst="rect">
            <a:avLst/>
          </a:prstGeom>
          <a:solidFill>
            <a:srgbClr val="C0C0C0"/>
          </a:solidFill>
          <a:ln w="9525" cap="flat" cmpd="sng">
            <a:solidFill>
              <a:srgbClr val="000000"/>
            </a:solidFill>
            <a:prstDash val="solid"/>
            <a:miter/>
            <a:headEnd type="none" w="med" len="med"/>
            <a:tailEnd type="none" w="med" len="med"/>
          </a:ln>
        </p:spPr>
        <p:txBody>
          <a:bodyPr/>
          <a:p>
            <a:pPr algn="ctr">
              <a:spcBef>
                <a:spcPct val="50000"/>
              </a:spcBef>
            </a:pPr>
            <a:endParaRPr lang="en-US" altLang="zh-CN" sz="1800">
              <a:solidFill>
                <a:srgbClr val="003063"/>
              </a:solidFill>
              <a:latin typeface="Comic Sans MS" panose="030F0702030302020204" pitchFamily="66" charset="0"/>
            </a:endParaRPr>
          </a:p>
          <a:p>
            <a:pPr algn="ctr">
              <a:spcBef>
                <a:spcPct val="50000"/>
              </a:spcBef>
            </a:pPr>
            <a:r>
              <a:rPr lang="zh-CN" altLang="en-US" sz="1800">
                <a:solidFill>
                  <a:srgbClr val="003063"/>
                </a:solidFill>
                <a:latin typeface="Comic Sans MS" panose="030F0702030302020204" pitchFamily="66" charset="0"/>
              </a:rPr>
              <a:t>基材</a:t>
            </a:r>
            <a:endParaRPr lang="zh-CN" altLang="en-US" sz="1800">
              <a:solidFill>
                <a:srgbClr val="003063"/>
              </a:solidFill>
              <a:latin typeface="Comic Sans MS" panose="030F0702030302020204" pitchFamily="66" charset="0"/>
            </a:endParaRPr>
          </a:p>
          <a:p>
            <a:pPr algn="ctr">
              <a:spcBef>
                <a:spcPct val="50000"/>
              </a:spcBef>
            </a:pPr>
            <a:r>
              <a:rPr lang="zh-CN" altLang="en-US" sz="1800">
                <a:solidFill>
                  <a:srgbClr val="003063"/>
                </a:solidFill>
                <a:latin typeface="Comic Sans MS" panose="030F0702030302020204" pitchFamily="66" charset="0"/>
              </a:rPr>
              <a:t> </a:t>
            </a:r>
            <a:endParaRPr lang="zh-CN" altLang="en-US" sz="1800">
              <a:solidFill>
                <a:srgbClr val="003063"/>
              </a:solidFill>
              <a:latin typeface="Comic Sans MS" panose="030F0702030302020204" pitchFamily="66" charset="0"/>
            </a:endParaRPr>
          </a:p>
        </p:txBody>
      </p:sp>
      <p:sp>
        <p:nvSpPr>
          <p:cNvPr id="2222" name="Text Box 20"/>
          <p:cNvSpPr/>
          <p:nvPr/>
        </p:nvSpPr>
        <p:spPr>
          <a:xfrm>
            <a:off x="2409825" y="5580063"/>
            <a:ext cx="4356100" cy="358775"/>
          </a:xfrm>
          <a:prstGeom prst="rect">
            <a:avLst/>
          </a:prstGeom>
          <a:noFill/>
          <a:ln w="9525">
            <a:noFill/>
          </a:ln>
        </p:spPr>
        <p:txBody>
          <a:bodyPr/>
          <a:p>
            <a:pPr algn="ctr">
              <a:spcBef>
                <a:spcPct val="50000"/>
              </a:spcBef>
            </a:pPr>
            <a:r>
              <a:rPr lang="zh-CN" altLang="en-US" sz="1800">
                <a:solidFill>
                  <a:srgbClr val="003063"/>
                </a:solidFill>
                <a:latin typeface="Comic Sans MS" panose="030F0702030302020204" pitchFamily="66" charset="0"/>
              </a:rPr>
              <a:t>工艺 </a:t>
            </a:r>
            <a:r>
              <a:rPr lang="en-US" altLang="zh-CN" sz="1800">
                <a:solidFill>
                  <a:srgbClr val="003063"/>
                </a:solidFill>
                <a:latin typeface="Comic Sans MS" panose="030F0702030302020204" pitchFamily="66" charset="0"/>
              </a:rPr>
              <a:t>2</a:t>
            </a:r>
            <a:endParaRPr lang="en-US" altLang="zh-CN" sz="1800">
              <a:solidFill>
                <a:srgbClr val="003063"/>
              </a:solidFill>
              <a:latin typeface="Comic Sans MS" panose="030F0702030302020204" pitchFamily="66" charset="0"/>
            </a:endParaRPr>
          </a:p>
        </p:txBody>
      </p:sp>
      <p:sp>
        <p:nvSpPr>
          <p:cNvPr id="2223" name="Text Box 21"/>
          <p:cNvSpPr/>
          <p:nvPr/>
        </p:nvSpPr>
        <p:spPr>
          <a:xfrm>
            <a:off x="-604837" y="5580063"/>
            <a:ext cx="4356100" cy="358775"/>
          </a:xfrm>
          <a:prstGeom prst="rect">
            <a:avLst/>
          </a:prstGeom>
          <a:noFill/>
          <a:ln w="9525">
            <a:noFill/>
          </a:ln>
        </p:spPr>
        <p:txBody>
          <a:bodyPr/>
          <a:p>
            <a:pPr algn="ctr">
              <a:spcBef>
                <a:spcPct val="50000"/>
              </a:spcBef>
            </a:pPr>
            <a:r>
              <a:rPr lang="zh-CN" altLang="en-US" sz="1800">
                <a:solidFill>
                  <a:srgbClr val="003063"/>
                </a:solidFill>
                <a:latin typeface="Comic Sans MS" panose="030F0702030302020204" pitchFamily="66" charset="0"/>
              </a:rPr>
              <a:t>工艺 </a:t>
            </a:r>
            <a:r>
              <a:rPr lang="en-US" altLang="zh-CN" sz="1800">
                <a:solidFill>
                  <a:srgbClr val="003063"/>
                </a:solidFill>
                <a:latin typeface="Comic Sans MS" panose="030F0702030302020204" pitchFamily="66" charset="0"/>
              </a:rPr>
              <a:t>1</a:t>
            </a:r>
            <a:endParaRPr lang="en-US" altLang="zh-CN" sz="1800">
              <a:solidFill>
                <a:srgbClr val="003063"/>
              </a:solidFill>
              <a:latin typeface="Comic Sans MS" panose="030F0702030302020204" pitchFamily="66" charset="0"/>
            </a:endParaRPr>
          </a:p>
        </p:txBody>
      </p:sp>
      <p:sp>
        <p:nvSpPr>
          <p:cNvPr id="2224" name="Rectangle 22"/>
          <p:cNvSpPr/>
          <p:nvPr/>
        </p:nvSpPr>
        <p:spPr>
          <a:xfrm>
            <a:off x="450850" y="3635375"/>
            <a:ext cx="2376488" cy="666750"/>
          </a:xfrm>
          <a:prstGeom prst="rect">
            <a:avLst/>
          </a:prstGeom>
          <a:noFill/>
          <a:ln w="9525" cap="flat" cmpd="sng">
            <a:solidFill>
              <a:srgbClr val="000000"/>
            </a:solidFill>
            <a:prstDash val="solid"/>
            <a:miter/>
            <a:headEnd type="none" w="med" len="med"/>
            <a:tailEnd type="none" w="med" len="med"/>
          </a:ln>
        </p:spPr>
        <p:txBody>
          <a:bodyPr/>
          <a:p>
            <a:endParaRPr lang="zh-CN" altLang="en-US"/>
          </a:p>
        </p:txBody>
      </p:sp>
      <p:sp>
        <p:nvSpPr>
          <p:cNvPr id="2225" name="Rectangle 23"/>
          <p:cNvSpPr/>
          <p:nvPr/>
        </p:nvSpPr>
        <p:spPr>
          <a:xfrm>
            <a:off x="450850" y="3302000"/>
            <a:ext cx="2376488" cy="333375"/>
          </a:xfrm>
          <a:prstGeom prst="rect">
            <a:avLst/>
          </a:prstGeom>
          <a:solidFill>
            <a:srgbClr val="808080"/>
          </a:solidFill>
          <a:ln w="9525" cap="flat" cmpd="sng">
            <a:solidFill>
              <a:srgbClr val="000000"/>
            </a:solidFill>
            <a:prstDash val="solid"/>
            <a:miter/>
            <a:headEnd type="none" w="med" len="med"/>
            <a:tailEnd type="none" w="med" len="med"/>
          </a:ln>
        </p:spPr>
        <p:txBody>
          <a:bodyPr/>
          <a:p>
            <a:endParaRPr lang="zh-CN" altLang="en-US"/>
          </a:p>
        </p:txBody>
      </p:sp>
      <p:sp>
        <p:nvSpPr>
          <p:cNvPr id="2226" name="Text Box 24"/>
          <p:cNvSpPr/>
          <p:nvPr/>
        </p:nvSpPr>
        <p:spPr>
          <a:xfrm>
            <a:off x="449263" y="4302125"/>
            <a:ext cx="2378075" cy="1168400"/>
          </a:xfrm>
          <a:prstGeom prst="rect">
            <a:avLst/>
          </a:prstGeom>
          <a:solidFill>
            <a:srgbClr val="C0C0C0"/>
          </a:solidFill>
          <a:ln w="9525" cap="flat" cmpd="sng">
            <a:solidFill>
              <a:srgbClr val="000000"/>
            </a:solidFill>
            <a:prstDash val="solid"/>
            <a:miter/>
            <a:headEnd type="none" w="med" len="med"/>
            <a:tailEnd type="none" w="med" len="med"/>
          </a:ln>
        </p:spPr>
        <p:txBody>
          <a:bodyPr/>
          <a:p>
            <a:pPr algn="ctr">
              <a:spcBef>
                <a:spcPct val="50000"/>
              </a:spcBef>
            </a:pPr>
            <a:endParaRPr lang="en-US" altLang="zh-CN" sz="1800">
              <a:solidFill>
                <a:srgbClr val="003063"/>
              </a:solidFill>
              <a:latin typeface="Comic Sans MS" panose="030F0702030302020204" pitchFamily="66" charset="0"/>
            </a:endParaRPr>
          </a:p>
          <a:p>
            <a:pPr algn="ctr">
              <a:spcBef>
                <a:spcPct val="50000"/>
              </a:spcBef>
            </a:pPr>
            <a:r>
              <a:rPr lang="zh-CN" altLang="en-US" sz="1800">
                <a:solidFill>
                  <a:srgbClr val="003063"/>
                </a:solidFill>
                <a:latin typeface="Comic Sans MS" panose="030F0702030302020204" pitchFamily="66" charset="0"/>
              </a:rPr>
              <a:t>基材</a:t>
            </a:r>
            <a:endParaRPr lang="zh-CN" altLang="en-US" sz="1800">
              <a:solidFill>
                <a:srgbClr val="003063"/>
              </a:solidFill>
              <a:latin typeface="Comic Sans MS" panose="030F0702030302020204" pitchFamily="66" charset="0"/>
            </a:endParaRPr>
          </a:p>
          <a:p>
            <a:pPr algn="ctr">
              <a:spcBef>
                <a:spcPct val="50000"/>
              </a:spcBef>
            </a:pPr>
            <a:r>
              <a:rPr lang="zh-CN" altLang="en-US" sz="1800">
                <a:solidFill>
                  <a:srgbClr val="003063"/>
                </a:solidFill>
                <a:latin typeface="Comic Sans MS" panose="030F0702030302020204" pitchFamily="66" charset="0"/>
              </a:rPr>
              <a:t> </a:t>
            </a:r>
            <a:endParaRPr lang="zh-CN" altLang="en-US" sz="1800">
              <a:solidFill>
                <a:srgbClr val="003063"/>
              </a:solidFill>
              <a:latin typeface="Comic Sans MS" panose="030F0702030302020204" pitchFamily="66" charset="0"/>
            </a:endParaRPr>
          </a:p>
        </p:txBody>
      </p:sp>
      <p:sp>
        <p:nvSpPr>
          <p:cNvPr id="2227" name="Text Box 25"/>
          <p:cNvSpPr/>
          <p:nvPr/>
        </p:nvSpPr>
        <p:spPr>
          <a:xfrm>
            <a:off x="-303212" y="3276600"/>
            <a:ext cx="3960812" cy="358775"/>
          </a:xfrm>
          <a:prstGeom prst="rect">
            <a:avLst/>
          </a:prstGeom>
          <a:noFill/>
          <a:ln w="9525">
            <a:noFill/>
          </a:ln>
        </p:spPr>
        <p:txBody>
          <a:bodyPr/>
          <a:p>
            <a:pPr algn="ctr">
              <a:spcBef>
                <a:spcPct val="50000"/>
              </a:spcBef>
            </a:pPr>
            <a:r>
              <a:rPr lang="zh-CN" altLang="en-US" sz="1800">
                <a:solidFill>
                  <a:srgbClr val="003063"/>
                </a:solidFill>
                <a:latin typeface="Comic Sans MS" panose="030F0702030302020204" pitchFamily="66" charset="0"/>
              </a:rPr>
              <a:t>镀层</a:t>
            </a:r>
            <a:endParaRPr lang="zh-CN" altLang="en-US" sz="1800">
              <a:solidFill>
                <a:srgbClr val="003063"/>
              </a:solidFill>
              <a:latin typeface="Comic Sans MS" panose="030F0702030302020204" pitchFamily="66" charset="0"/>
            </a:endParaRPr>
          </a:p>
        </p:txBody>
      </p:sp>
      <p:sp>
        <p:nvSpPr>
          <p:cNvPr id="2228" name="Text Box 26"/>
          <p:cNvSpPr/>
          <p:nvPr/>
        </p:nvSpPr>
        <p:spPr>
          <a:xfrm>
            <a:off x="-303212" y="3802063"/>
            <a:ext cx="3960812" cy="358775"/>
          </a:xfrm>
          <a:prstGeom prst="rect">
            <a:avLst/>
          </a:prstGeom>
          <a:noFill/>
          <a:ln w="9525">
            <a:noFill/>
          </a:ln>
        </p:spPr>
        <p:txBody>
          <a:bodyPr/>
          <a:p>
            <a:pPr algn="ctr">
              <a:spcBef>
                <a:spcPct val="50000"/>
              </a:spcBef>
            </a:pPr>
            <a:r>
              <a:rPr lang="en-US" altLang="zh-CN" sz="1800">
                <a:solidFill>
                  <a:srgbClr val="003063"/>
                </a:solidFill>
                <a:latin typeface="Comic Sans MS" panose="030F0702030302020204" pitchFamily="66" charset="0"/>
              </a:rPr>
              <a:t>UV </a:t>
            </a:r>
            <a:r>
              <a:rPr lang="zh-CN" altLang="en-US" sz="1800">
                <a:solidFill>
                  <a:srgbClr val="003063"/>
                </a:solidFill>
                <a:latin typeface="Comic Sans MS" panose="030F0702030302020204" pitchFamily="66" charset="0"/>
              </a:rPr>
              <a:t>底漆</a:t>
            </a:r>
            <a:endParaRPr lang="zh-CN" altLang="en-US" sz="1800">
              <a:solidFill>
                <a:srgbClr val="003063"/>
              </a:solidFill>
              <a:latin typeface="Comic Sans MS" panose="030F0702030302020204" pitchFamily="66" charset="0"/>
            </a:endParaRPr>
          </a:p>
        </p:txBody>
      </p:sp>
      <p:sp>
        <p:nvSpPr>
          <p:cNvPr id="2229" name="Text Box 27"/>
          <p:cNvSpPr/>
          <p:nvPr/>
        </p:nvSpPr>
        <p:spPr>
          <a:xfrm>
            <a:off x="5275263" y="5561013"/>
            <a:ext cx="4356100" cy="358775"/>
          </a:xfrm>
          <a:prstGeom prst="rect">
            <a:avLst/>
          </a:prstGeom>
          <a:noFill/>
          <a:ln w="9525">
            <a:noFill/>
          </a:ln>
        </p:spPr>
        <p:txBody>
          <a:bodyPr/>
          <a:p>
            <a:pPr algn="ctr">
              <a:spcBef>
                <a:spcPct val="50000"/>
              </a:spcBef>
            </a:pPr>
            <a:r>
              <a:rPr lang="zh-CN" altLang="en-US" sz="1800">
                <a:solidFill>
                  <a:srgbClr val="003063"/>
                </a:solidFill>
                <a:latin typeface="Comic Sans MS" panose="030F0702030302020204" pitchFamily="66" charset="0"/>
              </a:rPr>
              <a:t>工艺</a:t>
            </a:r>
            <a:r>
              <a:rPr lang="en-US" altLang="zh-CN" sz="1800">
                <a:solidFill>
                  <a:srgbClr val="003063"/>
                </a:solidFill>
                <a:latin typeface="Comic Sans MS" panose="030F0702030302020204" pitchFamily="66" charset="0"/>
              </a:rPr>
              <a:t>3</a:t>
            </a:r>
            <a:endParaRPr lang="en-US" altLang="zh-CN" sz="1800">
              <a:solidFill>
                <a:srgbClr val="003063"/>
              </a:solidFill>
              <a:latin typeface="Comic Sans MS" panose="030F0702030302020204" pitchFamily="66" charset="0"/>
            </a:endParaRPr>
          </a:p>
        </p:txBody>
      </p:sp>
    </p:spTree>
  </p:cSld>
  <p:clrMapOvr>
    <a:masterClrMapping/>
  </p:clrMapOvr>
  <p:transition>
    <p:cut/>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32" name="Rectangle 2"/>
          <p:cNvSpPr/>
          <p:nvPr>
            <p:ph type="title" idx="4294967295"/>
          </p:nvPr>
        </p:nvSpPr>
        <p:spPr>
          <a:xfrm>
            <a:off x="0" y="404813"/>
            <a:ext cx="5546725" cy="576262"/>
          </a:xfrm>
          <a:ln/>
        </p:spPr>
        <p:txBody>
          <a:bodyPr wrap="square" lIns="91440" tIns="45720" rIns="91440" bIns="45720" anchor="ctr" anchorCtr="0"/>
          <a:p>
            <a:pPr defTabSz="1028700" eaLnBrk="1" hangingPunct="1"/>
            <a:r>
              <a:rPr lang="zh-CN" altLang="en-US"/>
              <a:t>手机外壳真空蒸镀涂料</a:t>
            </a:r>
            <a:endParaRPr lang="zh-CN" altLang="en-US"/>
          </a:p>
        </p:txBody>
      </p:sp>
      <p:sp>
        <p:nvSpPr>
          <p:cNvPr id="2233" name="Rectangle 3"/>
          <p:cNvSpPr/>
          <p:nvPr>
            <p:ph type="body" idx="4294967295"/>
          </p:nvPr>
        </p:nvSpPr>
        <p:spPr>
          <a:xfrm>
            <a:off x="323850" y="1844675"/>
            <a:ext cx="4535488" cy="2816225"/>
          </a:xfrm>
          <a:prstGeom prst="rect">
            <a:avLst/>
          </a:prstGeom>
          <a:solidFill>
            <a:srgbClr val="FFFFFF"/>
          </a:solidFill>
          <a:ln w="9525" cap="flat" cmpd="sng">
            <a:solidFill>
              <a:srgbClr val="000000"/>
            </a:solidFill>
            <a:prstDash val="solid"/>
            <a:headEnd type="none" w="med" len="med"/>
            <a:tailEnd type="none" w="med" len="med"/>
          </a:ln>
        </p:spPr>
        <p:txBody>
          <a:bodyPr/>
          <a:p>
            <a:pPr marL="387350" indent="-387350" defTabSz="1028700" eaLnBrk="1" hangingPunct="1">
              <a:buClr>
                <a:srgbClr val="000099"/>
              </a:buClr>
            </a:pPr>
            <a:r>
              <a:rPr lang="zh-CN" altLang="en-US" sz="2000" b="0"/>
              <a:t>工艺</a:t>
            </a:r>
            <a:r>
              <a:rPr lang="en-US" altLang="zh-CN" sz="2000" b="0"/>
              <a:t>: UV</a:t>
            </a:r>
            <a:r>
              <a:rPr lang="zh-CN" altLang="en-US" sz="2000" b="0"/>
              <a:t>底漆和</a:t>
            </a:r>
            <a:r>
              <a:rPr lang="en-US" altLang="zh-CN" sz="2000" b="0"/>
              <a:t>UV </a:t>
            </a:r>
            <a:r>
              <a:rPr lang="zh-CN" altLang="en-US" sz="2000" b="0"/>
              <a:t>面漆</a:t>
            </a:r>
            <a:endParaRPr lang="zh-CN" altLang="en-US" sz="2000" b="0"/>
          </a:p>
          <a:p>
            <a:pPr marL="387350" indent="-387350" defTabSz="1028700" eaLnBrk="1" hangingPunct="1">
              <a:buClr>
                <a:srgbClr val="000099"/>
              </a:buClr>
            </a:pPr>
            <a:endParaRPr lang="zh-CN" altLang="en-US" sz="2000" b="0"/>
          </a:p>
          <a:p>
            <a:pPr marL="387350" indent="-387350" defTabSz="1028700" eaLnBrk="1" hangingPunct="1">
              <a:buClr>
                <a:srgbClr val="000099"/>
              </a:buClr>
            </a:pPr>
            <a:r>
              <a:rPr lang="zh-CN" altLang="en-US" sz="2000" b="0"/>
              <a:t>要求</a:t>
            </a:r>
            <a:r>
              <a:rPr lang="en-US" altLang="zh-CN" sz="2000" b="0"/>
              <a:t>:</a:t>
            </a:r>
            <a:endParaRPr lang="en-US" altLang="zh-CN" sz="2000" b="0"/>
          </a:p>
          <a:p>
            <a:pPr marL="987425" lvl="1" indent="-327025" defTabSz="1028700" eaLnBrk="1" hangingPunct="1">
              <a:buClr>
                <a:srgbClr val="000099"/>
              </a:buClr>
            </a:pPr>
            <a:r>
              <a:rPr lang="zh-CN" altLang="en-US" sz="2000" b="0"/>
              <a:t>长效附着力</a:t>
            </a:r>
            <a:endParaRPr lang="zh-CN" altLang="en-US" sz="2000" b="0"/>
          </a:p>
          <a:p>
            <a:pPr marL="987425" lvl="1" indent="-327025" defTabSz="1028700" eaLnBrk="1" hangingPunct="1">
              <a:buClr>
                <a:srgbClr val="000099"/>
              </a:buClr>
            </a:pPr>
            <a:r>
              <a:rPr lang="zh-CN" altLang="en-US" sz="2000" b="0"/>
              <a:t>底漆或面漆都可以高光或哑光</a:t>
            </a:r>
            <a:endParaRPr lang="zh-CN" altLang="en-US" sz="2000" b="0"/>
          </a:p>
          <a:p>
            <a:pPr marL="987425" lvl="1" indent="-327025" defTabSz="1028700" eaLnBrk="1" hangingPunct="1">
              <a:buClr>
                <a:srgbClr val="000099"/>
              </a:buClr>
            </a:pPr>
            <a:r>
              <a:rPr lang="zh-CN" altLang="en-US" sz="2000" b="0"/>
              <a:t>耐水煮及</a:t>
            </a:r>
            <a:r>
              <a:rPr lang="en-US" altLang="zh-CN" sz="2000" b="0"/>
              <a:t>RCA</a:t>
            </a:r>
            <a:endParaRPr lang="en-US" altLang="zh-CN" sz="2000" b="0"/>
          </a:p>
          <a:p>
            <a:pPr marL="987425" lvl="1" indent="-327025" defTabSz="1028700" eaLnBrk="1" hangingPunct="1">
              <a:buClr>
                <a:srgbClr val="000099"/>
              </a:buClr>
            </a:pPr>
            <a:r>
              <a:rPr lang="zh-CN" altLang="en-US" sz="2000" b="0"/>
              <a:t>有时</a:t>
            </a:r>
            <a:r>
              <a:rPr lang="en-US" altLang="zh-CN" sz="2000" b="0"/>
              <a:t>,</a:t>
            </a:r>
            <a:r>
              <a:rPr lang="zh-CN" altLang="en-US" sz="2000" b="0"/>
              <a:t>根据要求可能会烫金</a:t>
            </a:r>
            <a:endParaRPr lang="zh-CN" altLang="en-US" sz="2000" b="0"/>
          </a:p>
        </p:txBody>
      </p:sp>
      <p:sp>
        <p:nvSpPr>
          <p:cNvPr id="2234" name="AutoShape 14"/>
          <p:cNvSpPr/>
          <p:nvPr/>
        </p:nvSpPr>
        <p:spPr>
          <a:xfrm>
            <a:off x="6838950" y="1411288"/>
            <a:ext cx="427038" cy="1782762"/>
          </a:xfrm>
          <a:prstGeom prst="rightBrace">
            <a:avLst>
              <a:gd name="adj1" fmla="val 34789"/>
              <a:gd name="adj2" fmla="val 50000"/>
            </a:avLst>
          </a:prstGeom>
          <a:noFill/>
          <a:ln w="9525" cap="flat" cmpd="sng">
            <a:solidFill>
              <a:srgbClr val="000000"/>
            </a:solidFill>
            <a:prstDash val="solid"/>
            <a:headEnd type="none" w="med" len="med"/>
            <a:tailEnd type="none" w="med" len="med"/>
          </a:ln>
        </p:spPr>
        <p:txBody>
          <a:bodyPr/>
          <a:p>
            <a:endParaRPr lang="zh-CN" altLang="en-US"/>
          </a:p>
        </p:txBody>
      </p:sp>
      <p:grpSp>
        <p:nvGrpSpPr>
          <p:cNvPr id="2235" name="组合 2234"/>
          <p:cNvGrpSpPr/>
          <p:nvPr/>
        </p:nvGrpSpPr>
        <p:grpSpPr>
          <a:xfrm>
            <a:off x="5456238" y="1125538"/>
            <a:ext cx="3292475" cy="5418137"/>
            <a:chOff x="3437" y="709"/>
            <a:chExt cx="2074" cy="3413"/>
          </a:xfrm>
        </p:grpSpPr>
        <p:grpSp>
          <p:nvGrpSpPr>
            <p:cNvPr id="2236" name="组合 2235"/>
            <p:cNvGrpSpPr/>
            <p:nvPr/>
          </p:nvGrpSpPr>
          <p:grpSpPr>
            <a:xfrm>
              <a:off x="3437" y="709"/>
              <a:ext cx="2074" cy="3413"/>
              <a:chOff x="3421" y="709"/>
              <a:chExt cx="2074" cy="3413"/>
            </a:xfrm>
          </p:grpSpPr>
          <p:sp>
            <p:nvSpPr>
              <p:cNvPr id="2237" name="Rectangle 5"/>
              <p:cNvSpPr/>
              <p:nvPr/>
            </p:nvSpPr>
            <p:spPr>
              <a:xfrm>
                <a:off x="3421" y="709"/>
                <a:ext cx="2074" cy="3413"/>
              </a:xfrm>
              <a:prstGeom prst="rect">
                <a:avLst/>
              </a:prstGeom>
              <a:solidFill>
                <a:srgbClr val="CCECFF">
                  <a:alpha val="47058"/>
                </a:srgbClr>
              </a:solidFill>
              <a:ln w="9525" cap="flat" cmpd="sng">
                <a:solidFill>
                  <a:srgbClr val="000000"/>
                </a:solidFill>
                <a:prstDash val="solid"/>
                <a:miter/>
                <a:headEnd type="none" w="med" len="med"/>
                <a:tailEnd type="none" w="med" len="med"/>
              </a:ln>
            </p:spPr>
            <p:txBody>
              <a:bodyPr/>
              <a:p>
                <a:endParaRPr lang="zh-CN" altLang="en-US"/>
              </a:p>
            </p:txBody>
          </p:sp>
          <p:cxnSp>
            <p:nvCxnSpPr>
              <p:cNvPr id="2238" name="Line 7"/>
              <p:cNvCxnSpPr/>
              <p:nvPr/>
            </p:nvCxnSpPr>
            <p:spPr>
              <a:xfrm flipH="1">
                <a:off x="3925" y="1087"/>
                <a:ext cx="1" cy="217"/>
              </a:xfrm>
              <a:prstGeom prst="line">
                <a:avLst/>
              </a:prstGeom>
              <a:ln w="9525" cap="flat" cmpd="sng">
                <a:solidFill>
                  <a:srgbClr val="000000"/>
                </a:solidFill>
                <a:prstDash val="solid"/>
                <a:headEnd type="none" w="med" len="med"/>
                <a:tailEnd type="triangle" w="med" len="med"/>
              </a:ln>
            </p:spPr>
          </p:cxnSp>
          <p:cxnSp>
            <p:nvCxnSpPr>
              <p:cNvPr id="2239" name="Line 8"/>
              <p:cNvCxnSpPr/>
              <p:nvPr/>
            </p:nvCxnSpPr>
            <p:spPr>
              <a:xfrm flipH="1">
                <a:off x="3925" y="1555"/>
                <a:ext cx="1" cy="216"/>
              </a:xfrm>
              <a:prstGeom prst="line">
                <a:avLst/>
              </a:prstGeom>
              <a:ln w="9525" cap="flat" cmpd="sng">
                <a:solidFill>
                  <a:srgbClr val="000000"/>
                </a:solidFill>
                <a:prstDash val="solid"/>
                <a:headEnd type="none" w="med" len="med"/>
                <a:tailEnd type="triangle" w="med" len="med"/>
              </a:ln>
            </p:spPr>
          </p:cxnSp>
          <p:cxnSp>
            <p:nvCxnSpPr>
              <p:cNvPr id="2240" name="Line 9"/>
              <p:cNvCxnSpPr/>
              <p:nvPr/>
            </p:nvCxnSpPr>
            <p:spPr>
              <a:xfrm flipH="1">
                <a:off x="3925" y="3158"/>
                <a:ext cx="1" cy="216"/>
              </a:xfrm>
              <a:prstGeom prst="line">
                <a:avLst/>
              </a:prstGeom>
              <a:ln w="9525" cap="flat" cmpd="sng">
                <a:solidFill>
                  <a:srgbClr val="000000"/>
                </a:solidFill>
                <a:prstDash val="solid"/>
                <a:headEnd type="none" w="med" len="med"/>
                <a:tailEnd type="triangle" w="med" len="med"/>
              </a:ln>
            </p:spPr>
          </p:cxnSp>
          <p:cxnSp>
            <p:nvCxnSpPr>
              <p:cNvPr id="2241" name="Line 10"/>
              <p:cNvCxnSpPr/>
              <p:nvPr/>
            </p:nvCxnSpPr>
            <p:spPr>
              <a:xfrm flipH="1">
                <a:off x="3925" y="3631"/>
                <a:ext cx="1" cy="216"/>
              </a:xfrm>
              <a:prstGeom prst="line">
                <a:avLst/>
              </a:prstGeom>
              <a:ln w="9525" cap="flat" cmpd="sng">
                <a:solidFill>
                  <a:srgbClr val="000000"/>
                </a:solidFill>
                <a:prstDash val="solid"/>
                <a:headEnd type="none" w="med" len="med"/>
                <a:tailEnd type="triangle" w="med" len="med"/>
              </a:ln>
            </p:spPr>
          </p:cxnSp>
          <p:sp>
            <p:nvSpPr>
              <p:cNvPr id="2242" name="Text Box 11"/>
              <p:cNvSpPr/>
              <p:nvPr/>
            </p:nvSpPr>
            <p:spPr>
              <a:xfrm>
                <a:off x="4616" y="1346"/>
                <a:ext cx="690" cy="1977"/>
              </a:xfrm>
              <a:prstGeom prst="rect">
                <a:avLst/>
              </a:prstGeom>
              <a:noFill/>
              <a:ln w="9525">
                <a:noFill/>
              </a:ln>
            </p:spPr>
            <p:txBody>
              <a:bodyPr lIns="81286" tIns="40642" rIns="81286" bIns="40642"/>
              <a:p>
                <a:pPr defTabSz="812800">
                  <a:spcBef>
                    <a:spcPct val="50000"/>
                  </a:spcBef>
                </a:pPr>
                <a:r>
                  <a:rPr lang="en-US" altLang="zh-CN" sz="1600" b="1" i="1" u="sng">
                    <a:latin typeface="Comic Sans MS" panose="030F0702030302020204" pitchFamily="66" charset="0"/>
                  </a:rPr>
                  <a:t>UV </a:t>
                </a:r>
                <a:r>
                  <a:rPr lang="zh-CN" altLang="en-US" sz="1600" b="1" i="1" u="sng">
                    <a:latin typeface="Comic Sans MS" panose="030F0702030302020204" pitchFamily="66" charset="0"/>
                  </a:rPr>
                  <a:t>底漆</a:t>
                </a:r>
                <a:endParaRPr lang="zh-CN" altLang="en-US" sz="1600" b="1" i="1" u="sng">
                  <a:latin typeface="Comic Sans MS" panose="030F0702030302020204" pitchFamily="66" charset="0"/>
                </a:endParaRPr>
              </a:p>
              <a:p>
                <a:pPr defTabSz="812800">
                  <a:spcBef>
                    <a:spcPct val="50000"/>
                  </a:spcBef>
                </a:pPr>
                <a:endParaRPr lang="zh-CN" altLang="en-US" sz="1600" b="1" i="1" u="sng">
                  <a:latin typeface="Comic Sans MS" panose="030F0702030302020204" pitchFamily="66" charset="0"/>
                </a:endParaRPr>
              </a:p>
              <a:p>
                <a:pPr defTabSz="812800">
                  <a:spcBef>
                    <a:spcPct val="50000"/>
                  </a:spcBef>
                </a:pPr>
                <a:endParaRPr lang="zh-CN" altLang="en-US" sz="1600" b="1" i="1" u="sng">
                  <a:latin typeface="Comic Sans MS" panose="030F0702030302020204" pitchFamily="66" charset="0"/>
                </a:endParaRPr>
              </a:p>
              <a:p>
                <a:pPr defTabSz="812800">
                  <a:spcBef>
                    <a:spcPct val="50000"/>
                  </a:spcBef>
                </a:pPr>
                <a:endParaRPr lang="zh-CN" altLang="en-US" sz="1600" b="1" i="1" u="sng">
                  <a:latin typeface="Comic Sans MS" panose="030F0702030302020204" pitchFamily="66" charset="0"/>
                </a:endParaRPr>
              </a:p>
              <a:p>
                <a:pPr defTabSz="812800">
                  <a:spcBef>
                    <a:spcPct val="50000"/>
                  </a:spcBef>
                </a:pPr>
                <a:endParaRPr lang="zh-CN" altLang="en-US" sz="1600" b="1" i="1" u="sng">
                  <a:latin typeface="Comic Sans MS" panose="030F0702030302020204" pitchFamily="66" charset="0"/>
                </a:endParaRPr>
              </a:p>
              <a:p>
                <a:pPr defTabSz="812800">
                  <a:spcBef>
                    <a:spcPct val="50000"/>
                  </a:spcBef>
                </a:pPr>
                <a:endParaRPr lang="zh-CN" altLang="en-US" sz="1600" b="1" i="1" u="sng">
                  <a:latin typeface="Comic Sans MS" panose="030F0702030302020204" pitchFamily="66" charset="0"/>
                </a:endParaRPr>
              </a:p>
              <a:p>
                <a:pPr defTabSz="812800">
                  <a:spcBef>
                    <a:spcPct val="50000"/>
                  </a:spcBef>
                </a:pPr>
                <a:endParaRPr lang="zh-CN" altLang="en-US" sz="1600" b="1" i="1" u="sng">
                  <a:latin typeface="Comic Sans MS" panose="030F0702030302020204" pitchFamily="66" charset="0"/>
                </a:endParaRPr>
              </a:p>
              <a:p>
                <a:pPr defTabSz="812800">
                  <a:spcBef>
                    <a:spcPct val="50000"/>
                  </a:spcBef>
                </a:pPr>
                <a:r>
                  <a:rPr lang="en-US" altLang="zh-CN" sz="1600" b="1" i="1" u="sng">
                    <a:latin typeface="Comic Sans MS" panose="030F0702030302020204" pitchFamily="66" charset="0"/>
                  </a:rPr>
                  <a:t>UV</a:t>
                </a:r>
                <a:r>
                  <a:rPr lang="zh-CN" altLang="en-US" sz="1600" b="1" i="1" u="sng">
                    <a:latin typeface="Comic Sans MS" panose="030F0702030302020204" pitchFamily="66" charset="0"/>
                  </a:rPr>
                  <a:t>硬质面漆</a:t>
                </a:r>
                <a:endParaRPr lang="zh-CN" altLang="en-US" sz="1600" b="1" i="1" u="sng">
                  <a:latin typeface="Comic Sans MS" panose="030F0702030302020204" pitchFamily="66" charset="0"/>
                </a:endParaRPr>
              </a:p>
            </p:txBody>
          </p:sp>
          <p:cxnSp>
            <p:nvCxnSpPr>
              <p:cNvPr id="2243" name="Line 12"/>
              <p:cNvCxnSpPr/>
              <p:nvPr/>
            </p:nvCxnSpPr>
            <p:spPr>
              <a:xfrm flipH="1">
                <a:off x="3923" y="2055"/>
                <a:ext cx="1" cy="216"/>
              </a:xfrm>
              <a:prstGeom prst="line">
                <a:avLst/>
              </a:prstGeom>
              <a:ln w="9525" cap="flat" cmpd="sng">
                <a:solidFill>
                  <a:srgbClr val="000000"/>
                </a:solidFill>
                <a:prstDash val="solid"/>
                <a:headEnd type="none" w="med" len="med"/>
                <a:tailEnd type="triangle" w="med" len="med"/>
              </a:ln>
            </p:spPr>
          </p:cxnSp>
          <p:cxnSp>
            <p:nvCxnSpPr>
              <p:cNvPr id="2244" name="Line 13"/>
              <p:cNvCxnSpPr/>
              <p:nvPr/>
            </p:nvCxnSpPr>
            <p:spPr>
              <a:xfrm flipH="1">
                <a:off x="3924" y="2523"/>
                <a:ext cx="1" cy="317"/>
              </a:xfrm>
              <a:prstGeom prst="line">
                <a:avLst/>
              </a:prstGeom>
              <a:ln w="9525" cap="flat" cmpd="sng">
                <a:solidFill>
                  <a:srgbClr val="000000"/>
                </a:solidFill>
                <a:prstDash val="solid"/>
                <a:headEnd type="none" w="med" len="med"/>
                <a:tailEnd type="triangle" w="med" len="med"/>
              </a:ln>
            </p:spPr>
          </p:cxnSp>
          <p:sp>
            <p:nvSpPr>
              <p:cNvPr id="2245" name="AutoShape 15"/>
              <p:cNvSpPr/>
              <p:nvPr/>
            </p:nvSpPr>
            <p:spPr>
              <a:xfrm>
                <a:off x="4309" y="2877"/>
                <a:ext cx="269" cy="1123"/>
              </a:xfrm>
              <a:prstGeom prst="rightBrace">
                <a:avLst>
                  <a:gd name="adj1" fmla="val 34789"/>
                  <a:gd name="adj2" fmla="val 50000"/>
                </a:avLst>
              </a:prstGeom>
              <a:noFill/>
              <a:ln w="9525" cap="flat" cmpd="sng">
                <a:solidFill>
                  <a:srgbClr val="000000"/>
                </a:solidFill>
                <a:prstDash val="solid"/>
                <a:headEnd type="none" w="med" len="med"/>
                <a:tailEnd type="none" w="med" len="med"/>
              </a:ln>
            </p:spPr>
            <p:txBody>
              <a:bodyPr/>
              <a:p>
                <a:endParaRPr lang="zh-CN" altLang="en-US"/>
              </a:p>
            </p:txBody>
          </p:sp>
        </p:grpSp>
        <p:sp>
          <p:nvSpPr>
            <p:cNvPr id="2246" name="Text Box 16"/>
            <p:cNvSpPr/>
            <p:nvPr/>
          </p:nvSpPr>
          <p:spPr>
            <a:xfrm>
              <a:off x="3470" y="871"/>
              <a:ext cx="938" cy="3209"/>
            </a:xfrm>
            <a:prstGeom prst="rect">
              <a:avLst/>
            </a:prstGeom>
            <a:noFill/>
            <a:ln w="9525">
              <a:noFill/>
            </a:ln>
          </p:spPr>
          <p:txBody>
            <a:bodyPr lIns="81286" tIns="40642" rIns="81286" bIns="40642"/>
            <a:p>
              <a:pPr algn="ctr" defTabSz="812800">
                <a:spcBef>
                  <a:spcPct val="50000"/>
                </a:spcBef>
              </a:pPr>
              <a:r>
                <a:rPr lang="en-US" altLang="zh-CN" sz="1600">
                  <a:latin typeface="Comic Sans MS" panose="030F0702030302020204" pitchFamily="66" charset="0"/>
                </a:rPr>
                <a:t>3</a:t>
              </a:r>
              <a:r>
                <a:rPr lang="zh-CN" altLang="en-US" sz="1600">
                  <a:latin typeface="Comic Sans MS" panose="030F0702030302020204" pitchFamily="66" charset="0"/>
                </a:rPr>
                <a:t>维喷涂</a:t>
              </a:r>
              <a:endParaRPr lang="zh-CN" altLang="en-US" sz="1600">
                <a:latin typeface="Comic Sans MS" panose="030F0702030302020204" pitchFamily="66" charset="0"/>
              </a:endParaRPr>
            </a:p>
            <a:p>
              <a:pPr algn="ctr" defTabSz="812800">
                <a:spcBef>
                  <a:spcPct val="50000"/>
                </a:spcBef>
              </a:pPr>
              <a:endParaRPr lang="zh-CN" altLang="en-US" sz="1600">
                <a:latin typeface="Comic Sans MS" panose="030F0702030302020204" pitchFamily="66" charset="0"/>
              </a:endParaRPr>
            </a:p>
            <a:p>
              <a:pPr algn="ctr" defTabSz="812800">
                <a:spcBef>
                  <a:spcPct val="50000"/>
                </a:spcBef>
              </a:pPr>
              <a:r>
                <a:rPr lang="zh-CN" altLang="en-US" sz="1600">
                  <a:latin typeface="Comic Sans MS" panose="030F0702030302020204" pitchFamily="66" charset="0"/>
                </a:rPr>
                <a:t>闪干</a:t>
              </a:r>
              <a:endParaRPr lang="zh-CN" altLang="en-US" sz="1600">
                <a:latin typeface="Comic Sans MS" panose="030F0702030302020204" pitchFamily="66" charset="0"/>
              </a:endParaRPr>
            </a:p>
            <a:p>
              <a:pPr algn="ctr" defTabSz="812800">
                <a:spcBef>
                  <a:spcPct val="50000"/>
                </a:spcBef>
              </a:pPr>
              <a:endParaRPr lang="zh-CN" altLang="en-US" sz="1600">
                <a:latin typeface="Comic Sans MS" panose="030F0702030302020204" pitchFamily="66" charset="0"/>
              </a:endParaRPr>
            </a:p>
            <a:p>
              <a:pPr algn="ctr" defTabSz="812800">
                <a:spcBef>
                  <a:spcPct val="50000"/>
                </a:spcBef>
              </a:pPr>
              <a:r>
                <a:rPr lang="en-US" altLang="zh-CN" sz="1600">
                  <a:latin typeface="Comic Sans MS" panose="030F0702030302020204" pitchFamily="66" charset="0"/>
                </a:rPr>
                <a:t>3</a:t>
              </a:r>
              <a:r>
                <a:rPr lang="zh-CN" altLang="en-US" sz="1600">
                  <a:latin typeface="Comic Sans MS" panose="030F0702030302020204" pitchFamily="66" charset="0"/>
                </a:rPr>
                <a:t>维 </a:t>
              </a:r>
              <a:r>
                <a:rPr lang="en-US" altLang="zh-CN" sz="1600">
                  <a:latin typeface="Comic Sans MS" panose="030F0702030302020204" pitchFamily="66" charset="0"/>
                </a:rPr>
                <a:t>UV</a:t>
              </a:r>
              <a:r>
                <a:rPr lang="zh-CN" altLang="en-US" sz="1600">
                  <a:latin typeface="Comic Sans MS" panose="030F0702030302020204" pitchFamily="66" charset="0"/>
                </a:rPr>
                <a:t>固化</a:t>
              </a:r>
              <a:endParaRPr lang="zh-CN" altLang="en-US" sz="1600">
                <a:latin typeface="Comic Sans MS" panose="030F0702030302020204" pitchFamily="66" charset="0"/>
              </a:endParaRPr>
            </a:p>
            <a:p>
              <a:pPr algn="ctr" defTabSz="812800">
                <a:spcBef>
                  <a:spcPct val="50000"/>
                </a:spcBef>
              </a:pPr>
              <a:endParaRPr lang="zh-CN" altLang="en-US" sz="1600">
                <a:latin typeface="Comic Sans MS" panose="030F0702030302020204" pitchFamily="66" charset="0"/>
              </a:endParaRPr>
            </a:p>
            <a:p>
              <a:pPr algn="ctr" defTabSz="812800">
                <a:spcBef>
                  <a:spcPct val="50000"/>
                </a:spcBef>
              </a:pPr>
              <a:r>
                <a:rPr lang="zh-CN" altLang="en-US" sz="1600">
                  <a:latin typeface="Comic Sans MS" panose="030F0702030302020204" pitchFamily="66" charset="0"/>
                </a:rPr>
                <a:t>真空镀膜</a:t>
              </a:r>
              <a:endParaRPr lang="zh-CN" altLang="en-US" sz="1600">
                <a:latin typeface="Comic Sans MS" panose="030F0702030302020204" pitchFamily="66" charset="0"/>
              </a:endParaRPr>
            </a:p>
            <a:p>
              <a:pPr algn="ctr" defTabSz="812800">
                <a:spcBef>
                  <a:spcPct val="50000"/>
                </a:spcBef>
              </a:pPr>
              <a:endParaRPr lang="zh-CN" altLang="en-US" sz="1600">
                <a:latin typeface="Comic Sans MS" panose="030F0702030302020204" pitchFamily="66" charset="0"/>
              </a:endParaRPr>
            </a:p>
            <a:p>
              <a:pPr algn="ctr" defTabSz="812800">
                <a:spcBef>
                  <a:spcPct val="50000"/>
                </a:spcBef>
              </a:pPr>
              <a:endParaRPr lang="zh-CN" altLang="en-US" sz="1600">
                <a:latin typeface="Comic Sans MS" panose="030F0702030302020204" pitchFamily="66" charset="0"/>
              </a:endParaRPr>
            </a:p>
            <a:p>
              <a:pPr algn="ctr" defTabSz="812800">
                <a:spcBef>
                  <a:spcPct val="50000"/>
                </a:spcBef>
              </a:pPr>
              <a:r>
                <a:rPr lang="en-US" altLang="zh-CN" sz="1600">
                  <a:latin typeface="Comic Sans MS" panose="030F0702030302020204" pitchFamily="66" charset="0"/>
                </a:rPr>
                <a:t>3</a:t>
              </a:r>
              <a:r>
                <a:rPr lang="zh-CN" altLang="en-US" sz="1600">
                  <a:latin typeface="Comic Sans MS" panose="030F0702030302020204" pitchFamily="66" charset="0"/>
                </a:rPr>
                <a:t>维喷涂</a:t>
              </a:r>
              <a:endParaRPr lang="zh-CN" altLang="en-US" sz="1600">
                <a:latin typeface="Comic Sans MS" panose="030F0702030302020204" pitchFamily="66" charset="0"/>
              </a:endParaRPr>
            </a:p>
            <a:p>
              <a:pPr algn="ctr" defTabSz="812800">
                <a:spcBef>
                  <a:spcPct val="50000"/>
                </a:spcBef>
              </a:pPr>
              <a:endParaRPr lang="zh-CN" altLang="en-US" sz="1600">
                <a:latin typeface="Comic Sans MS" panose="030F0702030302020204" pitchFamily="66" charset="0"/>
              </a:endParaRPr>
            </a:p>
            <a:p>
              <a:pPr algn="ctr" defTabSz="812800">
                <a:spcBef>
                  <a:spcPct val="50000"/>
                </a:spcBef>
              </a:pPr>
              <a:r>
                <a:rPr lang="zh-CN" altLang="en-US" sz="1600">
                  <a:latin typeface="Comic Sans MS" panose="030F0702030302020204" pitchFamily="66" charset="0"/>
                </a:rPr>
                <a:t>闪干</a:t>
              </a:r>
              <a:endParaRPr lang="zh-CN" altLang="en-US" sz="1600">
                <a:latin typeface="Comic Sans MS" panose="030F0702030302020204" pitchFamily="66" charset="0"/>
              </a:endParaRPr>
            </a:p>
            <a:p>
              <a:pPr algn="ctr" defTabSz="812800">
                <a:spcBef>
                  <a:spcPct val="50000"/>
                </a:spcBef>
              </a:pPr>
              <a:endParaRPr lang="zh-CN" altLang="en-US" sz="1600">
                <a:latin typeface="Comic Sans MS" panose="030F0702030302020204" pitchFamily="66" charset="0"/>
              </a:endParaRPr>
            </a:p>
            <a:p>
              <a:pPr algn="ctr" defTabSz="812800">
                <a:spcBef>
                  <a:spcPct val="50000"/>
                </a:spcBef>
              </a:pPr>
              <a:r>
                <a:rPr lang="en-US" altLang="zh-CN" sz="1600">
                  <a:latin typeface="Comic Sans MS" panose="030F0702030302020204" pitchFamily="66" charset="0"/>
                </a:rPr>
                <a:t>3</a:t>
              </a:r>
              <a:r>
                <a:rPr lang="zh-CN" altLang="en-US" sz="1600">
                  <a:latin typeface="Comic Sans MS" panose="030F0702030302020204" pitchFamily="66" charset="0"/>
                </a:rPr>
                <a:t>维</a:t>
              </a:r>
              <a:r>
                <a:rPr lang="en-US" altLang="zh-CN" sz="1600">
                  <a:latin typeface="Comic Sans MS" panose="030F0702030302020204" pitchFamily="66" charset="0"/>
                </a:rPr>
                <a:t>UV</a:t>
              </a:r>
              <a:r>
                <a:rPr lang="zh-CN" altLang="en-US" sz="1600">
                  <a:latin typeface="Comic Sans MS" panose="030F0702030302020204" pitchFamily="66" charset="0"/>
                </a:rPr>
                <a:t>固化</a:t>
              </a:r>
              <a:endParaRPr lang="zh-CN" altLang="en-US" sz="1600">
                <a:latin typeface="Comic Sans MS" panose="030F0702030302020204" pitchFamily="66" charset="0"/>
              </a:endParaRPr>
            </a:p>
          </p:txBody>
        </p:sp>
      </p:grpSp>
    </p:spTree>
  </p:cSld>
  <p:clrMapOvr>
    <a:masterClrMapping/>
  </p:clrMapOvr>
  <p:transition>
    <p:cut/>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49" name="Rectangle 2"/>
          <p:cNvSpPr/>
          <p:nvPr>
            <p:ph type="title" idx="4294967295"/>
          </p:nvPr>
        </p:nvSpPr>
        <p:spPr>
          <a:xfrm>
            <a:off x="0" y="549275"/>
            <a:ext cx="7793038" cy="450850"/>
          </a:xfrm>
          <a:ln/>
        </p:spPr>
        <p:txBody>
          <a:bodyPr wrap="square" lIns="91440" tIns="45720" rIns="91440" bIns="45720" anchor="ctr" anchorCtr="0"/>
          <a:p>
            <a:pPr eaLnBrk="1" hangingPunct="1"/>
            <a:r>
              <a:rPr lang="zh-CN" altLang="en-US" sz="2100"/>
              <a:t>真空镀涂料涂装线</a:t>
            </a:r>
            <a:endParaRPr lang="zh-CN" altLang="en-US" sz="2100"/>
          </a:p>
        </p:txBody>
      </p:sp>
      <p:graphicFrame>
        <p:nvGraphicFramePr>
          <p:cNvPr id="2250" name="表格 2249"/>
          <p:cNvGraphicFramePr/>
          <p:nvPr/>
        </p:nvGraphicFramePr>
        <p:xfrm>
          <a:off x="3779838" y="4941888"/>
          <a:ext cx="2297112" cy="2176462"/>
        </p:xfrm>
        <a:graphic>
          <a:graphicData uri="http://schemas.openxmlformats.org/drawingml/2006/table">
            <a:tbl>
              <a:tblPr/>
              <a:tblGrid>
                <a:gridCol w="2297113"/>
              </a:tblGrid>
              <a:tr h="228600">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endParaRPr lang="zh-CN" altLang="zh-CN" sz="900" b="1">
                        <a:solidFill>
                          <a:srgbClr val="00219C"/>
                        </a:solidFill>
                        <a:latin typeface="Tahoma" panose="020B0604030504040204" pitchFamily="34" charset="0"/>
                      </a:endParaRPr>
                    </a:p>
                  </a:txBody>
                  <a:tcPr anchor="ctr" anchorCtr="0">
                    <a:lnL>
                      <a:noFill/>
                    </a:lnL>
                    <a:lnR>
                      <a:noFill/>
                    </a:lnR>
                    <a:lnT>
                      <a:noFill/>
                    </a:lnT>
                    <a:lnB>
                      <a:noFill/>
                    </a:lnB>
                    <a:lnTlToBr>
                      <a:noFill/>
                    </a:lnTlToBr>
                    <a:lnBlToTr>
                      <a:noFill/>
                    </a:lnBlToTr>
                    <a:noFill/>
                  </a:tcPr>
                </a:tc>
              </a:tr>
              <a:tr h="347663">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buClr>
                          <a:schemeClr val="bg1"/>
                        </a:buClr>
                        <a:buFont typeface="Wingdings" panose="05000000000000000000" pitchFamily="2" charset="2"/>
                        <a:buNone/>
                      </a:pPr>
                      <a:r>
                        <a:rPr lang="en-US" altLang="zh-CN" sz="900" b="1">
                          <a:solidFill>
                            <a:srgbClr val="00219C"/>
                          </a:solidFill>
                          <a:hlinkClick r:id="rId1"/>
                        </a:rPr>
                        <a:t>  </a:t>
                      </a:r>
                      <a:r>
                        <a:rPr lang="en-US" altLang="zh-CN" sz="900" b="1">
                          <a:solidFill>
                            <a:srgbClr val="00219C"/>
                          </a:solidFill>
                          <a:latin typeface="Arial" panose="020B0604020202020204" pitchFamily="34" charset="0"/>
                        </a:rPr>
                        <a:t>                                 </a:t>
                      </a:r>
                      <a:endParaRPr lang="en-US" altLang="zh-CN" sz="900" b="1">
                        <a:solidFill>
                          <a:srgbClr val="00219C"/>
                        </a:solidFill>
                      </a:endParaRPr>
                    </a:p>
                  </a:txBody>
                  <a:tcPr anchor="ctr" anchorCtr="0">
                    <a:lnL>
                      <a:noFill/>
                    </a:lnL>
                    <a:lnR>
                      <a:noFill/>
                    </a:lnR>
                    <a:lnT>
                      <a:noFill/>
                    </a:lnT>
                    <a:lnB>
                      <a:noFill/>
                    </a:lnB>
                    <a:lnTlToBr>
                      <a:noFill/>
                    </a:lnTlToBr>
                    <a:lnBlToTr>
                      <a:noFill/>
                    </a:lnBlToTr>
                    <a:noFill/>
                  </a:tcPr>
                </a:tc>
              </a:tr>
              <a:tr h="228600">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spcBef>
                          <a:spcPct val="20000"/>
                        </a:spcBef>
                        <a:buClr>
                          <a:schemeClr val="bg1"/>
                        </a:buClr>
                        <a:buFont typeface="Wingdings" panose="05000000000000000000" pitchFamily="2" charset="2"/>
                        <a:buNone/>
                      </a:pPr>
                      <a:endParaRPr lang="zh-CN" altLang="zh-CN" sz="900" b="1">
                        <a:solidFill>
                          <a:srgbClr val="00219C"/>
                        </a:solidFill>
                        <a:latin typeface="Tahoma" panose="020B0604030504040204" pitchFamily="34" charset="0"/>
                      </a:endParaRPr>
                    </a:p>
                  </a:txBody>
                  <a:tcPr anchor="ctr" anchorCtr="0">
                    <a:lnL>
                      <a:noFill/>
                    </a:lnL>
                    <a:lnR>
                      <a:noFill/>
                    </a:lnR>
                    <a:lnT>
                      <a:noFill/>
                    </a:lnT>
                    <a:lnB>
                      <a:noFill/>
                    </a:lnB>
                    <a:lnTlToBr>
                      <a:noFill/>
                    </a:lnTlToBr>
                    <a:lnBlToTr>
                      <a:noFill/>
                    </a:lnBlToTr>
                    <a:noFill/>
                  </a:tcPr>
                </a:tc>
              </a:tr>
              <a:tr h="822325">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buClr>
                          <a:schemeClr val="bg1"/>
                        </a:buClr>
                        <a:buFont typeface="Wingdings" panose="05000000000000000000" pitchFamily="2" charset="2"/>
                        <a:buNone/>
                      </a:pPr>
                      <a:endParaRPr lang="en-US" altLang="zh-CN" sz="900" b="1">
                        <a:solidFill>
                          <a:srgbClr val="00219C"/>
                        </a:solidFill>
                      </a:endParaRPr>
                    </a:p>
                    <a:p>
                      <a:pPr marL="0" lvl="0" indent="0" algn="ctr" eaLnBrk="1" latinLnBrk="0" hangingPunct="1">
                        <a:buClr>
                          <a:schemeClr val="bg1"/>
                        </a:buClr>
                        <a:buFont typeface="Wingdings" panose="05000000000000000000" pitchFamily="2" charset="2"/>
                        <a:buNone/>
                      </a:pPr>
                      <a:endParaRPr lang="en-US" altLang="zh-CN" sz="900" b="1">
                        <a:solidFill>
                          <a:srgbClr val="00219C"/>
                        </a:solidFill>
                      </a:endParaRPr>
                    </a:p>
                    <a:p>
                      <a:pPr marL="0" lvl="0" indent="0" algn="ctr" eaLnBrk="1" latinLnBrk="0" hangingPunct="1">
                        <a:buClr>
                          <a:schemeClr val="bg1"/>
                        </a:buClr>
                        <a:buFont typeface="Wingdings" panose="05000000000000000000" pitchFamily="2" charset="2"/>
                        <a:buNone/>
                      </a:pPr>
                      <a:endParaRPr lang="en-US" altLang="zh-CN" sz="900" b="1">
                        <a:solidFill>
                          <a:srgbClr val="00219C"/>
                        </a:solidFill>
                      </a:endParaRPr>
                    </a:p>
                    <a:p>
                      <a:pPr marL="0" lvl="0" indent="0" algn="ctr" eaLnBrk="1" latinLnBrk="0" hangingPunct="1">
                        <a:buClr>
                          <a:schemeClr val="bg1"/>
                        </a:buClr>
                        <a:buFont typeface="Wingdings" panose="05000000000000000000" pitchFamily="2" charset="2"/>
                        <a:buNone/>
                      </a:pPr>
                      <a:endParaRPr lang="en-US" altLang="zh-CN" sz="900" b="1">
                        <a:solidFill>
                          <a:srgbClr val="00219C"/>
                        </a:solidFill>
                      </a:endParaRPr>
                    </a:p>
                    <a:p>
                      <a:pPr marL="0" lvl="0" indent="0" algn="ctr" eaLnBrk="1" latinLnBrk="0" hangingPunct="1">
                        <a:buClr>
                          <a:schemeClr val="bg1"/>
                        </a:buClr>
                        <a:buFont typeface="Wingdings" panose="05000000000000000000" pitchFamily="2" charset="2"/>
                        <a:buNone/>
                      </a:pPr>
                      <a:r>
                        <a:rPr lang="zh-CN" altLang="en-US" sz="1200" b="1">
                          <a:solidFill>
                            <a:srgbClr val="3333FF"/>
                          </a:solidFill>
                        </a:rPr>
                        <a:t>涂装设备</a:t>
                      </a:r>
                      <a:endParaRPr lang="zh-CN" altLang="en-US" sz="1200" b="1">
                        <a:solidFill>
                          <a:srgbClr val="3333FF"/>
                        </a:solidFill>
                      </a:endParaRPr>
                    </a:p>
                  </a:txBody>
                  <a:tcPr anchor="ctr" anchorCtr="0">
                    <a:lnL>
                      <a:noFill/>
                    </a:lnL>
                    <a:lnR>
                      <a:noFill/>
                    </a:lnR>
                    <a:lnT>
                      <a:noFill/>
                    </a:lnT>
                    <a:lnB>
                      <a:noFill/>
                    </a:lnB>
                    <a:lnTlToBr>
                      <a:noFill/>
                    </a:lnTlToBr>
                    <a:lnBlToTr>
                      <a:noFill/>
                    </a:lnBlToTr>
                    <a:noFill/>
                  </a:tcPr>
                </a:tc>
              </a:tr>
              <a:tr h="366712">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algn="ctr" eaLnBrk="1" latinLnBrk="0" hangingPunct="1">
                        <a:buClr>
                          <a:schemeClr val="bg1"/>
                        </a:buClr>
                        <a:buFont typeface="Wingdings" panose="05000000000000000000" pitchFamily="2" charset="2"/>
                        <a:buNone/>
                      </a:pPr>
                      <a:endParaRPr lang="zh-CN" altLang="zh-CN" sz="1800" b="1">
                        <a:solidFill>
                          <a:srgbClr val="00219C"/>
                        </a:solidFill>
                      </a:endParaRPr>
                    </a:p>
                  </a:txBody>
                  <a:tcPr anchor="ctr" anchorCtr="0">
                    <a:lnL>
                      <a:noFill/>
                    </a:lnL>
                    <a:lnR>
                      <a:noFill/>
                    </a:lnR>
                    <a:lnT>
                      <a:noFill/>
                    </a:lnT>
                    <a:lnB>
                      <a:noFill/>
                    </a:lnB>
                    <a:lnTlToBr>
                      <a:noFill/>
                    </a:lnTlToBr>
                    <a:lnBlToTr>
                      <a:noFill/>
                    </a:lnBlToTr>
                    <a:noFill/>
                  </a:tcPr>
                </a:tc>
              </a:tr>
              <a:tr h="182563">
                <a:tc>
                  <a:txBody>
                    <a:bodyPr/>
                    <a:lstStyle>
                      <a:lvl1pPr marL="0" lvl="0" indent="0" algn="l" defTabSz="914400" rtl="0" eaLnBrk="0" fontAlgn="base" hangingPunct="0">
                        <a:lnSpc>
                          <a:spcPct val="100000"/>
                        </a:lnSpc>
                        <a:spcBef>
                          <a:spcPct val="0"/>
                        </a:spcBef>
                        <a:spcAft>
                          <a:spcPct val="0"/>
                        </a:spcAft>
                        <a:buClr>
                          <a:schemeClr val="bg1"/>
                        </a:buClr>
                        <a:buSzPct val="100000"/>
                        <a:buNone/>
                        <a:defRPr sz="2400" b="0" i="0" u="none" kern="1200">
                          <a:solidFill>
                            <a:schemeClr val="tx1"/>
                          </a:solidFill>
                          <a:latin typeface="Times New Roman" panose="02020603050405020304" pitchFamily="18" charset="0"/>
                          <a:ea typeface="宋体" panose="02010600030101010101" pitchFamily="2" charset="-122"/>
                        </a:defRPr>
                      </a:lvl1pPr>
                      <a:lvl2pPr marL="457200" lvl="1"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2pPr>
                      <a:lvl3pPr marL="914400" lvl="2"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3pPr>
                      <a:lvl4pPr marL="1371600" lvl="3"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4pPr>
                      <a:lvl5pPr marL="1828800" lvl="4" indent="0" algn="l" defTabSz="914400" rtl="0" eaLnBrk="0" fontAlgn="base" latinLnBrk="0" hangingPunct="0">
                        <a:lnSpc>
                          <a:spcPct val="100000"/>
                        </a:lnSpc>
                        <a:spcBef>
                          <a:spcPct val="0"/>
                        </a:spcBef>
                        <a:spcAft>
                          <a:spcPct val="0"/>
                        </a:spcAft>
                        <a:buClr>
                          <a:schemeClr val="bg1"/>
                        </a:buClr>
                        <a:buSzPct val="100000"/>
                        <a:buFontTx/>
                        <a:buNone/>
                        <a:defRPr sz="2400" b="0" i="0" u="none" kern="1200">
                          <a:solidFill>
                            <a:schemeClr val="tx1"/>
                          </a:solidFill>
                          <a:latin typeface="Times New Roman" panose="02020603050405020304" pitchFamily="18" charset="0"/>
                          <a:ea typeface="宋体" panose="02010600030101010101" pitchFamily="2" charset="-122"/>
                          <a:cs typeface="+mn-cs"/>
                        </a:defRPr>
                      </a:lvl5pPr>
                    </a:lstStyle>
                    <a:p>
                      <a:pPr marL="0" lvl="0" indent="0" eaLnBrk="1" latinLnBrk="0" hangingPunct="1">
                        <a:buClr>
                          <a:schemeClr val="bg1"/>
                        </a:buClr>
                        <a:buFont typeface="Wingdings" panose="05000000000000000000" pitchFamily="2" charset="2"/>
                        <a:buNone/>
                      </a:pPr>
                      <a:r>
                        <a:rPr lang="en-US" altLang="zh-CN" sz="600" b="1">
                          <a:solidFill>
                            <a:srgbClr val="00219C"/>
                          </a:solidFill>
                        </a:rPr>
                        <a:t>  </a:t>
                      </a:r>
                      <a:endParaRPr lang="en-US" altLang="zh-CN" sz="100" b="1">
                        <a:solidFill>
                          <a:srgbClr val="00219C"/>
                        </a:solidFill>
                      </a:endParaRPr>
                    </a:p>
                  </a:txBody>
                  <a:tcPr anchor="ctr" anchorCtr="0">
                    <a:lnL>
                      <a:noFill/>
                    </a:lnL>
                    <a:lnR>
                      <a:noFill/>
                    </a:lnR>
                    <a:lnT>
                      <a:noFill/>
                    </a:lnT>
                    <a:lnB>
                      <a:noFill/>
                    </a:lnB>
                    <a:lnTlToBr>
                      <a:noFill/>
                    </a:lnTlToBr>
                    <a:lnBlToTr>
                      <a:noFill/>
                    </a:lnBlToTr>
                    <a:noFill/>
                  </a:tcPr>
                </a:tc>
              </a:tr>
            </a:tbl>
          </a:graphicData>
        </a:graphic>
      </p:graphicFrame>
      <p:pic>
        <p:nvPicPr>
          <p:cNvPr id="2257" name="Picture 10" descr="141259582248046"/>
          <p:cNvPicPr>
            <a:picLocks noChangeAspect="1"/>
          </p:cNvPicPr>
          <p:nvPr/>
        </p:nvPicPr>
        <p:blipFill>
          <a:blip r:embed="rId2"/>
          <a:stretch>
            <a:fillRect/>
          </a:stretch>
        </p:blipFill>
        <p:spPr>
          <a:xfrm>
            <a:off x="250825" y="1341438"/>
            <a:ext cx="2592388" cy="2376487"/>
          </a:xfrm>
          <a:prstGeom prst="rect">
            <a:avLst/>
          </a:prstGeom>
          <a:noFill/>
          <a:ln w="9525">
            <a:noFill/>
          </a:ln>
        </p:spPr>
      </p:pic>
      <p:pic>
        <p:nvPicPr>
          <p:cNvPr id="2258" name="Picture 11" descr="151259582248046"/>
          <p:cNvPicPr>
            <a:picLocks noChangeAspect="1"/>
          </p:cNvPicPr>
          <p:nvPr/>
        </p:nvPicPr>
        <p:blipFill>
          <a:blip r:embed="rId3"/>
          <a:stretch>
            <a:fillRect/>
          </a:stretch>
        </p:blipFill>
        <p:spPr>
          <a:xfrm>
            <a:off x="2381250" y="3248025"/>
            <a:ext cx="9525" cy="9525"/>
          </a:xfrm>
          <a:prstGeom prst="rect">
            <a:avLst/>
          </a:prstGeom>
          <a:noFill/>
          <a:ln w="9525">
            <a:noFill/>
          </a:ln>
        </p:spPr>
      </p:pic>
      <p:pic>
        <p:nvPicPr>
          <p:cNvPr id="2259" name="Picture 12" descr="151259582248046"/>
          <p:cNvPicPr>
            <a:picLocks noChangeAspect="1"/>
          </p:cNvPicPr>
          <p:nvPr/>
        </p:nvPicPr>
        <p:blipFill>
          <a:blip r:embed="rId3"/>
          <a:stretch>
            <a:fillRect/>
          </a:stretch>
        </p:blipFill>
        <p:spPr>
          <a:xfrm>
            <a:off x="3532188" y="3248025"/>
            <a:ext cx="9525" cy="9525"/>
          </a:xfrm>
          <a:prstGeom prst="rect">
            <a:avLst/>
          </a:prstGeom>
          <a:noFill/>
          <a:ln w="9525">
            <a:noFill/>
          </a:ln>
        </p:spPr>
      </p:pic>
      <p:pic>
        <p:nvPicPr>
          <p:cNvPr id="2260" name="Picture 13" descr="151259582248046"/>
          <p:cNvPicPr>
            <a:picLocks noChangeAspect="1"/>
          </p:cNvPicPr>
          <p:nvPr/>
        </p:nvPicPr>
        <p:blipFill>
          <a:blip r:embed="rId3"/>
          <a:stretch>
            <a:fillRect/>
          </a:stretch>
        </p:blipFill>
        <p:spPr>
          <a:xfrm>
            <a:off x="4932363" y="2636838"/>
            <a:ext cx="9525" cy="9525"/>
          </a:xfrm>
          <a:prstGeom prst="rect">
            <a:avLst/>
          </a:prstGeom>
          <a:noFill/>
          <a:ln w="9525">
            <a:noFill/>
          </a:ln>
        </p:spPr>
      </p:pic>
      <p:pic>
        <p:nvPicPr>
          <p:cNvPr id="2261" name="Picture 14" descr="151259582248046"/>
          <p:cNvPicPr>
            <a:picLocks noChangeAspect="1"/>
          </p:cNvPicPr>
          <p:nvPr/>
        </p:nvPicPr>
        <p:blipFill>
          <a:blip r:embed="rId3"/>
          <a:stretch>
            <a:fillRect/>
          </a:stretch>
        </p:blipFill>
        <p:spPr>
          <a:xfrm>
            <a:off x="5853113" y="3248025"/>
            <a:ext cx="9525" cy="9525"/>
          </a:xfrm>
          <a:prstGeom prst="rect">
            <a:avLst/>
          </a:prstGeom>
          <a:noFill/>
          <a:ln w="9525">
            <a:noFill/>
          </a:ln>
        </p:spPr>
      </p:pic>
      <p:pic>
        <p:nvPicPr>
          <p:cNvPr id="2262" name="Picture 15" descr="151259582248046"/>
          <p:cNvPicPr>
            <a:picLocks noChangeAspect="1"/>
          </p:cNvPicPr>
          <p:nvPr/>
        </p:nvPicPr>
        <p:blipFill>
          <a:blip r:embed="rId3"/>
          <a:stretch>
            <a:fillRect/>
          </a:stretch>
        </p:blipFill>
        <p:spPr>
          <a:xfrm>
            <a:off x="2381250" y="6096000"/>
            <a:ext cx="9525" cy="9525"/>
          </a:xfrm>
          <a:prstGeom prst="rect">
            <a:avLst/>
          </a:prstGeom>
          <a:noFill/>
          <a:ln w="9525">
            <a:noFill/>
          </a:ln>
        </p:spPr>
      </p:pic>
      <p:pic>
        <p:nvPicPr>
          <p:cNvPr id="2263" name="Picture 16" descr="161259582248046"/>
          <p:cNvPicPr>
            <a:picLocks noChangeAspect="1"/>
          </p:cNvPicPr>
          <p:nvPr/>
        </p:nvPicPr>
        <p:blipFill>
          <a:blip r:embed="rId4"/>
          <a:stretch>
            <a:fillRect/>
          </a:stretch>
        </p:blipFill>
        <p:spPr>
          <a:xfrm>
            <a:off x="4716463" y="4076700"/>
            <a:ext cx="2014537" cy="2087563"/>
          </a:xfrm>
          <a:prstGeom prst="rect">
            <a:avLst/>
          </a:prstGeom>
          <a:noFill/>
          <a:ln w="9525">
            <a:noFill/>
          </a:ln>
        </p:spPr>
      </p:pic>
      <p:pic>
        <p:nvPicPr>
          <p:cNvPr id="2264" name="Picture 17" descr="151259582248046"/>
          <p:cNvPicPr>
            <a:picLocks noChangeAspect="1"/>
          </p:cNvPicPr>
          <p:nvPr/>
        </p:nvPicPr>
        <p:blipFill>
          <a:blip r:embed="rId3"/>
          <a:stretch>
            <a:fillRect/>
          </a:stretch>
        </p:blipFill>
        <p:spPr>
          <a:xfrm>
            <a:off x="3532188" y="6096000"/>
            <a:ext cx="9525" cy="9525"/>
          </a:xfrm>
          <a:prstGeom prst="rect">
            <a:avLst/>
          </a:prstGeom>
          <a:noFill/>
          <a:ln w="9525">
            <a:noFill/>
          </a:ln>
        </p:spPr>
      </p:pic>
      <p:pic>
        <p:nvPicPr>
          <p:cNvPr id="2265" name="Picture 18" descr="151259582248046"/>
          <p:cNvPicPr>
            <a:picLocks noChangeAspect="1"/>
          </p:cNvPicPr>
          <p:nvPr/>
        </p:nvPicPr>
        <p:blipFill>
          <a:blip r:embed="rId3"/>
          <a:stretch>
            <a:fillRect/>
          </a:stretch>
        </p:blipFill>
        <p:spPr>
          <a:xfrm>
            <a:off x="4692650" y="6096000"/>
            <a:ext cx="9525" cy="9525"/>
          </a:xfrm>
          <a:prstGeom prst="rect">
            <a:avLst/>
          </a:prstGeom>
          <a:noFill/>
          <a:ln w="9525">
            <a:noFill/>
          </a:ln>
        </p:spPr>
      </p:pic>
      <p:pic>
        <p:nvPicPr>
          <p:cNvPr id="2266" name="Picture 19" descr="151259582248046"/>
          <p:cNvPicPr>
            <a:picLocks noChangeAspect="1"/>
          </p:cNvPicPr>
          <p:nvPr/>
        </p:nvPicPr>
        <p:blipFill>
          <a:blip r:embed="rId3"/>
          <a:stretch>
            <a:fillRect/>
          </a:stretch>
        </p:blipFill>
        <p:spPr>
          <a:xfrm>
            <a:off x="5853113" y="6096000"/>
            <a:ext cx="9525" cy="9525"/>
          </a:xfrm>
          <a:prstGeom prst="rect">
            <a:avLst/>
          </a:prstGeom>
          <a:noFill/>
          <a:ln w="9525">
            <a:noFill/>
          </a:ln>
        </p:spPr>
      </p:pic>
      <p:pic>
        <p:nvPicPr>
          <p:cNvPr id="2267" name="Picture 20" descr="171259582248046"/>
          <p:cNvPicPr>
            <a:picLocks noChangeAspect="1"/>
          </p:cNvPicPr>
          <p:nvPr/>
        </p:nvPicPr>
        <p:blipFill>
          <a:blip r:embed="rId5"/>
          <a:stretch>
            <a:fillRect/>
          </a:stretch>
        </p:blipFill>
        <p:spPr>
          <a:xfrm>
            <a:off x="2916238" y="1341438"/>
            <a:ext cx="2951162" cy="2376487"/>
          </a:xfrm>
          <a:prstGeom prst="rect">
            <a:avLst/>
          </a:prstGeom>
          <a:noFill/>
          <a:ln w="9525">
            <a:noFill/>
          </a:ln>
        </p:spPr>
      </p:pic>
      <p:pic>
        <p:nvPicPr>
          <p:cNvPr id="2268" name="Picture 21" descr="181259582248046"/>
          <p:cNvPicPr>
            <a:picLocks noChangeAspect="1"/>
          </p:cNvPicPr>
          <p:nvPr/>
        </p:nvPicPr>
        <p:blipFill>
          <a:blip r:embed="rId6"/>
          <a:stretch>
            <a:fillRect/>
          </a:stretch>
        </p:blipFill>
        <p:spPr>
          <a:xfrm>
            <a:off x="6699250" y="4076700"/>
            <a:ext cx="2355850" cy="2087563"/>
          </a:xfrm>
          <a:prstGeom prst="rect">
            <a:avLst/>
          </a:prstGeom>
          <a:noFill/>
          <a:ln w="9525">
            <a:noFill/>
          </a:ln>
        </p:spPr>
      </p:pic>
      <p:pic>
        <p:nvPicPr>
          <p:cNvPr id="2269" name="Picture 22" descr="191259582248046"/>
          <p:cNvPicPr>
            <a:picLocks noChangeAspect="1"/>
          </p:cNvPicPr>
          <p:nvPr/>
        </p:nvPicPr>
        <p:blipFill>
          <a:blip r:embed="rId7"/>
          <a:stretch>
            <a:fillRect/>
          </a:stretch>
        </p:blipFill>
        <p:spPr>
          <a:xfrm>
            <a:off x="5935663" y="1339850"/>
            <a:ext cx="3100387" cy="2400300"/>
          </a:xfrm>
          <a:prstGeom prst="rect">
            <a:avLst/>
          </a:prstGeom>
          <a:noFill/>
          <a:ln w="9525">
            <a:noFill/>
          </a:ln>
        </p:spPr>
      </p:pic>
      <p:grpSp>
        <p:nvGrpSpPr>
          <p:cNvPr id="2270" name="组合 2269"/>
          <p:cNvGrpSpPr/>
          <p:nvPr/>
        </p:nvGrpSpPr>
        <p:grpSpPr>
          <a:xfrm>
            <a:off x="-31750" y="3789363"/>
            <a:ext cx="2300288" cy="2374900"/>
            <a:chOff x="-20" y="2387"/>
            <a:chExt cx="1449" cy="1496"/>
          </a:xfrm>
        </p:grpSpPr>
        <p:pic>
          <p:nvPicPr>
            <p:cNvPr id="2271" name="Picture 24" descr="201259582248046"/>
            <p:cNvPicPr>
              <a:picLocks noChangeAspect="1"/>
            </p:cNvPicPr>
            <p:nvPr/>
          </p:nvPicPr>
          <p:blipFill>
            <a:blip r:embed="rId8"/>
            <a:stretch>
              <a:fillRect/>
            </a:stretch>
          </p:blipFill>
          <p:spPr>
            <a:xfrm>
              <a:off x="-20" y="2579"/>
              <a:ext cx="1449" cy="1304"/>
            </a:xfrm>
            <a:prstGeom prst="rect">
              <a:avLst/>
            </a:prstGeom>
            <a:noFill/>
            <a:ln w="9525">
              <a:noFill/>
            </a:ln>
          </p:spPr>
        </p:pic>
        <p:cxnSp>
          <p:nvCxnSpPr>
            <p:cNvPr id="2272" name="Line 25"/>
            <p:cNvCxnSpPr/>
            <p:nvPr/>
          </p:nvCxnSpPr>
          <p:spPr>
            <a:xfrm flipH="1" flipV="1">
              <a:off x="334" y="2487"/>
              <a:ext cx="346" cy="1028"/>
            </a:xfrm>
            <a:prstGeom prst="line">
              <a:avLst/>
            </a:prstGeom>
            <a:ln w="9525" cap="flat" cmpd="sng">
              <a:solidFill>
                <a:srgbClr val="000000"/>
              </a:solidFill>
              <a:prstDash val="solid"/>
              <a:headEnd type="none" w="med" len="med"/>
              <a:tailEnd type="none" w="med" len="med"/>
            </a:ln>
          </p:spPr>
        </p:cxnSp>
        <p:cxnSp>
          <p:nvCxnSpPr>
            <p:cNvPr id="2273" name="Line 26"/>
            <p:cNvCxnSpPr/>
            <p:nvPr/>
          </p:nvCxnSpPr>
          <p:spPr>
            <a:xfrm flipH="1" flipV="1">
              <a:off x="650" y="2494"/>
              <a:ext cx="138" cy="676"/>
            </a:xfrm>
            <a:prstGeom prst="line">
              <a:avLst/>
            </a:prstGeom>
            <a:ln w="9525" cap="flat" cmpd="sng">
              <a:solidFill>
                <a:srgbClr val="000000"/>
              </a:solidFill>
              <a:prstDash val="solid"/>
              <a:headEnd type="none" w="med" len="med"/>
              <a:tailEnd type="none" w="med" len="med"/>
            </a:ln>
          </p:spPr>
        </p:cxnSp>
        <p:sp>
          <p:nvSpPr>
            <p:cNvPr id="2274" name="Oval 27"/>
            <p:cNvSpPr/>
            <p:nvPr/>
          </p:nvSpPr>
          <p:spPr>
            <a:xfrm>
              <a:off x="197" y="2394"/>
              <a:ext cx="168" cy="139"/>
            </a:xfrm>
            <a:prstGeom prst="ellipse">
              <a:avLst/>
            </a:prstGeom>
            <a:solidFill>
              <a:srgbClr val="FFFFFF"/>
            </a:solidFill>
            <a:ln w="9525" cap="flat" cmpd="sng">
              <a:solidFill>
                <a:srgbClr val="000000"/>
              </a:solidFill>
              <a:prstDash val="solid"/>
              <a:headEnd type="none" w="med" len="med"/>
              <a:tailEnd type="none" w="med" len="med"/>
            </a:ln>
          </p:spPr>
          <p:txBody>
            <a:bodyPr/>
            <a:p>
              <a:pPr algn="r" eaLnBrk="0" hangingPunct="0"/>
              <a:endParaRPr lang="zh-CN" altLang="zh-CN" sz="3200" b="1">
                <a:solidFill>
                  <a:srgbClr val="FF0066"/>
                </a:solidFill>
              </a:endParaRPr>
            </a:p>
          </p:txBody>
        </p:sp>
        <p:sp>
          <p:nvSpPr>
            <p:cNvPr id="2275" name="Oval 28"/>
            <p:cNvSpPr/>
            <p:nvPr/>
          </p:nvSpPr>
          <p:spPr>
            <a:xfrm>
              <a:off x="601" y="2387"/>
              <a:ext cx="168" cy="138"/>
            </a:xfrm>
            <a:prstGeom prst="ellipse">
              <a:avLst/>
            </a:prstGeom>
            <a:solidFill>
              <a:srgbClr val="FFFFFF"/>
            </a:solidFill>
            <a:ln w="9525" cap="flat" cmpd="sng">
              <a:solidFill>
                <a:srgbClr val="000000"/>
              </a:solidFill>
              <a:prstDash val="solid"/>
              <a:headEnd type="none" w="med" len="med"/>
              <a:tailEnd type="none" w="med" len="med"/>
            </a:ln>
          </p:spPr>
          <p:txBody>
            <a:bodyPr/>
            <a:p>
              <a:pPr algn="r" eaLnBrk="0" hangingPunct="0"/>
              <a:endParaRPr lang="zh-CN" altLang="zh-CN" sz="3200" b="1">
                <a:solidFill>
                  <a:srgbClr val="FF0066"/>
                </a:solidFill>
              </a:endParaRPr>
            </a:p>
          </p:txBody>
        </p:sp>
      </p:grpSp>
      <p:pic>
        <p:nvPicPr>
          <p:cNvPr id="2276" name="Picture 29" descr="211259582248046"/>
          <p:cNvPicPr>
            <a:picLocks noChangeAspect="1"/>
          </p:cNvPicPr>
          <p:nvPr/>
        </p:nvPicPr>
        <p:blipFill>
          <a:blip r:embed="rId9"/>
          <a:stretch>
            <a:fillRect/>
          </a:stretch>
        </p:blipFill>
        <p:spPr>
          <a:xfrm>
            <a:off x="2339975" y="4076700"/>
            <a:ext cx="2376488" cy="2087563"/>
          </a:xfrm>
          <a:prstGeom prst="rect">
            <a:avLst/>
          </a:prstGeom>
          <a:noFill/>
          <a:ln w="9525">
            <a:noFill/>
          </a:ln>
        </p:spPr>
      </p:pic>
    </p:spTree>
  </p:cSld>
  <p:clrMapOvr>
    <a:masterClrMapping/>
  </p:clrMapOvr>
  <p:transition>
    <p:cut/>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279" name="Rectangle 2"/>
          <p:cNvSpPr/>
          <p:nvPr>
            <p:ph type="title" idx="4294967295"/>
          </p:nvPr>
        </p:nvSpPr>
        <p:spPr>
          <a:xfrm>
            <a:off x="0" y="476250"/>
            <a:ext cx="7793038" cy="450850"/>
          </a:xfrm>
          <a:ln/>
        </p:spPr>
        <p:txBody>
          <a:bodyPr wrap="square" lIns="91440" tIns="45720" rIns="91440" bIns="45720" anchor="ctr" anchorCtr="0"/>
          <a:p>
            <a:pPr eaLnBrk="1" hangingPunct="1"/>
            <a:r>
              <a:rPr lang="zh-CN" altLang="en-US" sz="1900" b="0">
                <a:latin typeface="宋体" panose="02010600030101010101" pitchFamily="2" charset="-122"/>
              </a:rPr>
              <a:t>真空镀膜光固化涂料配方设计之原料选用</a:t>
            </a:r>
            <a:endParaRPr lang="zh-CN" altLang="en-US" sz="1900" b="0">
              <a:latin typeface="宋体" panose="02010600030101010101" pitchFamily="2" charset="-122"/>
            </a:endParaRPr>
          </a:p>
        </p:txBody>
      </p:sp>
      <p:sp>
        <p:nvSpPr>
          <p:cNvPr id="2280" name="Rectangle 3"/>
          <p:cNvSpPr/>
          <p:nvPr>
            <p:ph type="body" idx="4294967295"/>
          </p:nvPr>
        </p:nvSpPr>
        <p:spPr>
          <a:xfrm>
            <a:off x="250825" y="1196975"/>
            <a:ext cx="8497888" cy="5111750"/>
          </a:xfrm>
          <a:prstGeom prst="rect">
            <a:avLst/>
          </a:prstGeom>
          <a:solidFill>
            <a:srgbClr val="FFFFFF"/>
          </a:solidFill>
          <a:ln w="9525" cap="flat" cmpd="sng">
            <a:solidFill>
              <a:srgbClr val="000000"/>
            </a:solidFill>
            <a:prstDash val="solid"/>
            <a:headEnd type="none" w="med" len="med"/>
            <a:tailEnd type="none" w="med" len="med"/>
          </a:ln>
        </p:spPr>
        <p:txBody>
          <a:bodyPr/>
          <a:p>
            <a:pPr marL="609600" indent="-609600" eaLnBrk="1" hangingPunct="1">
              <a:lnSpc>
                <a:spcPct val="80000"/>
              </a:lnSpc>
              <a:buClr>
                <a:srgbClr val="000099"/>
              </a:buClr>
              <a:buNone/>
            </a:pPr>
            <a:endParaRPr lang="en-US" altLang="zh-CN" sz="1600" b="0">
              <a:solidFill>
                <a:srgbClr val="1B00BE"/>
              </a:solidFill>
              <a:latin typeface="宋体" panose="02010600030101010101" pitchFamily="2" charset="-122"/>
            </a:endParaRPr>
          </a:p>
          <a:p>
            <a:pPr marL="609600" indent="-609600" eaLnBrk="1" hangingPunct="1">
              <a:lnSpc>
                <a:spcPct val="80000"/>
              </a:lnSpc>
              <a:buClr>
                <a:srgbClr val="000099"/>
              </a:buClr>
              <a:buNone/>
            </a:pPr>
            <a:r>
              <a:rPr lang="en-US" altLang="zh-CN" sz="1600" b="0">
                <a:solidFill>
                  <a:srgbClr val="1B00BE"/>
                </a:solidFill>
                <a:latin typeface="宋体" panose="02010600030101010101" pitchFamily="2" charset="-122"/>
              </a:rPr>
              <a:t>OLIGOMER</a:t>
            </a:r>
            <a:r>
              <a:rPr lang="zh-CN" altLang="en-US" sz="1600" b="0">
                <a:solidFill>
                  <a:srgbClr val="1B00BE"/>
                </a:solidFill>
                <a:latin typeface="宋体" panose="02010600030101010101" pitchFamily="2" charset="-122"/>
              </a:rPr>
              <a:t>是涂料主体成膜物，决定配方的主体性能，如硬度、耐磨性、附着力、抗化性等；</a:t>
            </a:r>
            <a:endParaRPr lang="zh-CN" altLang="en-US" sz="1600" b="0">
              <a:solidFill>
                <a:srgbClr val="1B00BE"/>
              </a:solidFill>
              <a:latin typeface="宋体" panose="02010600030101010101" pitchFamily="2" charset="-122"/>
            </a:endParaRPr>
          </a:p>
          <a:p>
            <a:pPr marL="609600" indent="-609600" eaLnBrk="1" hangingPunct="1">
              <a:lnSpc>
                <a:spcPct val="80000"/>
              </a:lnSpc>
              <a:buClr>
                <a:srgbClr val="000099"/>
              </a:buClr>
              <a:buNone/>
            </a:pPr>
            <a:endParaRPr lang="zh-CN" altLang="en-US" sz="1600">
              <a:latin typeface="宋体" panose="02010600030101010101" pitchFamily="2" charset="-122"/>
            </a:endParaRPr>
          </a:p>
          <a:p>
            <a:pPr marL="609600" indent="-609600" eaLnBrk="1" hangingPunct="1">
              <a:lnSpc>
                <a:spcPct val="80000"/>
              </a:lnSpc>
              <a:buClr>
                <a:srgbClr val="000099"/>
              </a:buClr>
              <a:buNone/>
            </a:pPr>
            <a:r>
              <a:rPr lang="zh-CN" altLang="en-US" sz="1600" b="0">
                <a:solidFill>
                  <a:srgbClr val="1B00BE"/>
                </a:solidFill>
                <a:latin typeface="宋体" panose="02010600030101010101" pitchFamily="2" charset="-122"/>
              </a:rPr>
              <a:t>低聚物性能要求：</a:t>
            </a:r>
            <a:endParaRPr lang="zh-CN" altLang="en-US" sz="1600" b="0">
              <a:solidFill>
                <a:srgbClr val="1B00BE"/>
              </a:solidFill>
              <a:latin typeface="宋体" panose="02010600030101010101" pitchFamily="2" charset="-122"/>
            </a:endParaRPr>
          </a:p>
          <a:p>
            <a:pPr marL="609600" indent="-609600" eaLnBrk="1" hangingPunct="1">
              <a:lnSpc>
                <a:spcPct val="130000"/>
              </a:lnSpc>
              <a:buClr>
                <a:srgbClr val="000099"/>
              </a:buClr>
              <a:buNone/>
            </a:pPr>
            <a:r>
              <a:rPr lang="zh-CN" altLang="en-US" sz="1600">
                <a:latin typeface="宋体" panose="02010600030101010101" pitchFamily="2" charset="-122"/>
              </a:rPr>
              <a:t>       </a:t>
            </a:r>
            <a:r>
              <a:rPr lang="zh-CN" altLang="en-US" sz="1600" b="0">
                <a:latin typeface="宋体" panose="02010600030101010101" pitchFamily="2" charset="-122"/>
              </a:rPr>
              <a:t>透明度高，混溶性好；</a:t>
            </a:r>
            <a:endParaRPr lang="zh-CN" altLang="en-US" sz="1600" b="0">
              <a:latin typeface="宋体" panose="02010600030101010101" pitchFamily="2" charset="-122"/>
            </a:endParaRPr>
          </a:p>
          <a:p>
            <a:pPr marL="609600" indent="-609600" eaLnBrk="1" hangingPunct="1">
              <a:lnSpc>
                <a:spcPct val="130000"/>
              </a:lnSpc>
              <a:buClr>
                <a:srgbClr val="000099"/>
              </a:buClr>
              <a:buNone/>
            </a:pPr>
            <a:r>
              <a:rPr lang="zh-CN" altLang="en-US" sz="1600" b="0">
                <a:latin typeface="宋体" panose="02010600030101010101" pitchFamily="2" charset="-122"/>
              </a:rPr>
              <a:t>       活性高，固化速率快；</a:t>
            </a:r>
            <a:endParaRPr lang="zh-CN" altLang="en-US" sz="1600" b="0">
              <a:latin typeface="宋体" panose="02010600030101010101" pitchFamily="2" charset="-122"/>
            </a:endParaRPr>
          </a:p>
          <a:p>
            <a:pPr marL="609600" indent="-609600" eaLnBrk="1" hangingPunct="1">
              <a:lnSpc>
                <a:spcPct val="130000"/>
              </a:lnSpc>
              <a:buClr>
                <a:srgbClr val="000099"/>
              </a:buClr>
              <a:buNone/>
            </a:pPr>
            <a:r>
              <a:rPr lang="zh-CN" altLang="en-US" sz="1600" b="0">
                <a:latin typeface="宋体" panose="02010600030101010101" pitchFamily="2" charset="-122"/>
              </a:rPr>
              <a:t>       附着力，韧性和硬度平衡性好；</a:t>
            </a:r>
            <a:endParaRPr lang="zh-CN" altLang="en-US" sz="1600" b="0">
              <a:latin typeface="宋体" panose="02010600030101010101" pitchFamily="2" charset="-122"/>
            </a:endParaRPr>
          </a:p>
          <a:p>
            <a:pPr marL="609600" indent="-609600" eaLnBrk="1" hangingPunct="1">
              <a:lnSpc>
                <a:spcPct val="130000"/>
              </a:lnSpc>
              <a:buClr>
                <a:srgbClr val="000099"/>
              </a:buClr>
              <a:buNone/>
            </a:pPr>
            <a:r>
              <a:rPr lang="zh-CN" altLang="en-US" sz="1600" b="0">
                <a:latin typeface="宋体" panose="02010600030101010101" pitchFamily="2" charset="-122"/>
              </a:rPr>
              <a:t>       面漆树脂收缩率、黄变低，对染料的润湿性好；</a:t>
            </a:r>
            <a:endParaRPr lang="zh-CN" altLang="en-US" sz="1600" b="0">
              <a:latin typeface="宋体" panose="02010600030101010101" pitchFamily="2" charset="-122"/>
            </a:endParaRPr>
          </a:p>
          <a:p>
            <a:pPr marL="609600" indent="-609600" eaLnBrk="1" hangingPunct="1">
              <a:lnSpc>
                <a:spcPct val="130000"/>
              </a:lnSpc>
              <a:buClr>
                <a:srgbClr val="000099"/>
              </a:buClr>
              <a:buNone/>
            </a:pPr>
            <a:r>
              <a:rPr lang="zh-CN" altLang="en-US" sz="1600" b="0">
                <a:latin typeface="宋体" panose="02010600030101010101" pitchFamily="2" charset="-122"/>
              </a:rPr>
              <a:t>       耐水煮好；</a:t>
            </a:r>
            <a:endParaRPr lang="zh-CN" altLang="en-US" sz="1600" b="0">
              <a:latin typeface="宋体" panose="02010600030101010101" pitchFamily="2" charset="-122"/>
            </a:endParaRPr>
          </a:p>
          <a:p>
            <a:pPr marL="609600" indent="-609600" eaLnBrk="1" hangingPunct="1">
              <a:lnSpc>
                <a:spcPct val="130000"/>
              </a:lnSpc>
              <a:buClr>
                <a:srgbClr val="000099"/>
              </a:buClr>
              <a:buNone/>
            </a:pPr>
            <a:endParaRPr lang="zh-CN" altLang="en-US" sz="1600" b="0">
              <a:latin typeface="宋体" panose="02010600030101010101" pitchFamily="2" charset="-122"/>
            </a:endParaRPr>
          </a:p>
          <a:p>
            <a:pPr marL="609600" indent="-609600" eaLnBrk="1" hangingPunct="1">
              <a:lnSpc>
                <a:spcPct val="130000"/>
              </a:lnSpc>
              <a:buClr>
                <a:srgbClr val="000099"/>
              </a:buClr>
              <a:buNone/>
            </a:pPr>
            <a:r>
              <a:rPr lang="zh-CN" altLang="en-US" sz="1600" b="0">
                <a:latin typeface="宋体" panose="02010600030101010101" pitchFamily="2" charset="-122"/>
              </a:rPr>
              <a:t>选用前测试：</a:t>
            </a:r>
            <a:endParaRPr lang="zh-CN" altLang="en-US" sz="1600" b="0">
              <a:latin typeface="宋体" panose="02010600030101010101" pitchFamily="2" charset="-122"/>
            </a:endParaRPr>
          </a:p>
          <a:p>
            <a:pPr marL="609600" indent="-609600" eaLnBrk="1" hangingPunct="1">
              <a:lnSpc>
                <a:spcPct val="130000"/>
              </a:lnSpc>
              <a:buClr>
                <a:srgbClr val="000099"/>
              </a:buClr>
              <a:buNone/>
            </a:pPr>
            <a:endParaRPr lang="zh-CN" altLang="en-US" sz="1600" b="0">
              <a:latin typeface="宋体" panose="02010600030101010101" pitchFamily="2" charset="-122"/>
            </a:endParaRPr>
          </a:p>
          <a:p>
            <a:pPr marL="609600" indent="-609600" eaLnBrk="1" hangingPunct="1">
              <a:lnSpc>
                <a:spcPct val="80000"/>
              </a:lnSpc>
              <a:buClr>
                <a:srgbClr val="000099"/>
              </a:buClr>
            </a:pPr>
            <a:r>
              <a:rPr lang="zh-CN" altLang="en-US" sz="1600" b="0">
                <a:latin typeface="宋体" panose="02010600030101010101" pitchFamily="2" charset="-122"/>
              </a:rPr>
              <a:t>试</a:t>
            </a:r>
            <a:r>
              <a:rPr lang="en-US" altLang="zh-CN" sz="1600" b="0">
                <a:latin typeface="宋体" panose="02010600030101010101" pitchFamily="2" charset="-122"/>
              </a:rPr>
              <a:t>UV</a:t>
            </a:r>
            <a:r>
              <a:rPr lang="zh-CN" altLang="en-US" sz="1600" b="0">
                <a:latin typeface="宋体" panose="02010600030101010101" pitchFamily="2" charset="-122"/>
              </a:rPr>
              <a:t>树脂自身的附着力、硬度、柔韧性、润湿性、耐黄变性能。</a:t>
            </a:r>
            <a:endParaRPr lang="zh-CN" altLang="en-US" sz="1600" b="0">
              <a:latin typeface="宋体" panose="02010600030101010101" pitchFamily="2" charset="-122"/>
            </a:endParaRPr>
          </a:p>
          <a:p>
            <a:pPr marL="609600" indent="-609600" eaLnBrk="1" hangingPunct="1">
              <a:lnSpc>
                <a:spcPct val="80000"/>
              </a:lnSpc>
              <a:buClr>
                <a:srgbClr val="000099"/>
              </a:buClr>
            </a:pPr>
            <a:endParaRPr lang="zh-CN" altLang="en-US" sz="1600" b="0">
              <a:latin typeface="宋体" panose="02010600030101010101" pitchFamily="2" charset="-122"/>
            </a:endParaRPr>
          </a:p>
          <a:p>
            <a:pPr marL="609600" indent="-609600" eaLnBrk="1" hangingPunct="1">
              <a:lnSpc>
                <a:spcPct val="80000"/>
              </a:lnSpc>
              <a:buClr>
                <a:srgbClr val="000099"/>
              </a:buClr>
            </a:pPr>
            <a:r>
              <a:rPr lang="zh-CN" altLang="en-US" sz="1600" b="0">
                <a:latin typeface="宋体" panose="02010600030101010101" pitchFamily="2" charset="-122"/>
              </a:rPr>
              <a:t>测试树脂在配方中的相溶性和使用性能。</a:t>
            </a:r>
            <a:endParaRPr lang="zh-CN" altLang="en-US" sz="1600" b="0">
              <a:latin typeface="宋体" panose="02010600030101010101" pitchFamily="2" charset="-122"/>
            </a:endParaRPr>
          </a:p>
          <a:p>
            <a:pPr marL="609600" indent="-609600" eaLnBrk="1" hangingPunct="1">
              <a:lnSpc>
                <a:spcPct val="80000"/>
              </a:lnSpc>
              <a:buClr>
                <a:srgbClr val="000099"/>
              </a:buClr>
              <a:buNone/>
            </a:pPr>
            <a:endParaRPr lang="en-US" altLang="zh-CN" sz="1600" b="0">
              <a:latin typeface="宋体" panose="02010600030101010101" pitchFamily="2" charset="-122"/>
            </a:endParaRPr>
          </a:p>
        </p:txBody>
      </p:sp>
    </p:spTree>
  </p:cSld>
  <p:clrMapOvr>
    <a:masterClrMapping/>
  </p:clrMapOvr>
  <p:transition>
    <p:cut/>
  </p:transition>
</p:sld>
</file>

<file path=ppt/theme/theme1.xml><?xml version="1.0" encoding="utf-8"?>
<a:theme xmlns:a="http://schemas.openxmlformats.org/drawingml/2006/main" name="UCB White Blue strip">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fontScheme name="">
      <a:majorFont>
        <a:latin typeface="Tahoma"/>
        <a:ea typeface="宋体"/>
        <a:cs typeface=""/>
      </a:majorFont>
      <a:minorFont>
        <a:latin typeface="Tahoma"/>
        <a:ea typeface="宋体"/>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raClrSchemeLst>
    <a:extraClrScheme>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7"/>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FF"/>
        </a:dk2>
        <a:lt2>
          <a:srgbClr val="FFFF00"/>
        </a:lt2>
        <a:accent1>
          <a:srgbClr val="FF9900"/>
        </a:accent1>
        <a:accent2>
          <a:srgbClr val="00FFFF"/>
        </a:accent2>
        <a:accent3>
          <a:srgbClr val="FFFFFF"/>
        </a:accent3>
        <a:accent4>
          <a:srgbClr val="000000"/>
        </a:accent4>
        <a:accent5>
          <a:srgbClr val="FFCAAA"/>
        </a:accent5>
        <a:accent6>
          <a:srgbClr val="00E5E5"/>
        </a:accent6>
        <a:hlink>
          <a:srgbClr val="FF0000"/>
        </a:hlink>
        <a:folHlink>
          <a:srgbClr val="969696"/>
        </a:folHlink>
      </a:clrScheme>
      <a:clrMap bg1="lt1" tx1="dk1" bg2="lt2" tx2="dk2" accent1="accent1" accent2="accent2" accent3="accent3" accent4="accent4" accent5="accent5" accent6="accent6" hlink="hlink" folHlink="folHlink"/>
    </a:extraClrScheme>
    <a:extraClrScheme>
      <a:clrScheme name="">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2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27272"/>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9"/>
        </a:accent5>
        <a:accent6>
          <a:srgbClr val="0000E5"/>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BE5"/>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9E5B7"/>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3C1DA"/>
      </a:accent5>
      <a:accent6>
        <a:srgbClr val="AC4744"/>
      </a:accent6>
      <a:hlink>
        <a:srgbClr val="0000FF"/>
      </a:hlink>
      <a:folHlink>
        <a:srgbClr val="800080"/>
      </a:folHlink>
    </a:clrScheme>
    <a:fontScheme name="Cambria-Calibri">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07-201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atMod val="350000"/>
                <a:shade val="99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6845</Words>
  <Application>WPS 演示</Application>
  <PresentationFormat>Экран</PresentationFormat>
  <Paragraphs>595</Paragraphs>
  <Slides>27</Slides>
  <Notes>0</Notes>
  <HiddenSlides>0</HiddenSlides>
  <MMClips>0</MMClips>
  <ScaleCrop>false</ScaleCrop>
  <HeadingPairs>
    <vt:vector size="8" baseType="variant">
      <vt:variant>
        <vt:lpstr>已用的字体</vt:lpstr>
      </vt:variant>
      <vt:variant>
        <vt:i4>17</vt:i4>
      </vt:variant>
      <vt:variant>
        <vt:lpstr>主题</vt:lpstr>
      </vt:variant>
      <vt:variant>
        <vt:i4>1</vt:i4>
      </vt:variant>
      <vt:variant>
        <vt:lpstr>嵌入 OLE 服务器</vt:lpstr>
      </vt:variant>
      <vt:variant>
        <vt:i4>2</vt:i4>
      </vt:variant>
      <vt:variant>
        <vt:lpstr>幻灯片标题</vt:lpstr>
      </vt:variant>
      <vt:variant>
        <vt:i4>27</vt:i4>
      </vt:variant>
    </vt:vector>
  </HeadingPairs>
  <TitlesOfParts>
    <vt:vector size="47" baseType="lpstr">
      <vt:lpstr>Arial</vt:lpstr>
      <vt:lpstr>宋体</vt:lpstr>
      <vt:lpstr>Wingdings</vt:lpstr>
      <vt:lpstr>Times New Roman</vt:lpstr>
      <vt:lpstr>Tahoma</vt:lpstr>
      <vt:lpstr>Tahoma</vt:lpstr>
      <vt:lpstr>仿宋_GB2312</vt:lpstr>
      <vt:lpstr>仿宋</vt:lpstr>
      <vt:lpstr>Wingdings 3</vt:lpstr>
      <vt:lpstr>Helvetica</vt:lpstr>
      <vt:lpstr>PMingLiU</vt:lpstr>
      <vt:lpstr>Comic Sans MS</vt:lpstr>
      <vt:lpstr>Symbol</vt:lpstr>
      <vt:lpstr>Verdana</vt:lpstr>
      <vt:lpstr>Arial</vt:lpstr>
      <vt:lpstr>微软雅黑</vt:lpstr>
      <vt:lpstr>Arial Unicode MS</vt:lpstr>
      <vt:lpstr>UCB White Blue strip</vt:lpstr>
      <vt:lpstr>MSGraph.Chart.8</vt:lpstr>
      <vt:lpstr>Excel.Chart.8</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MLH</dc:title>
  <dc:creator>kelven</dc:creator>
  <cp:lastModifiedBy>陈伦香</cp:lastModifiedBy>
  <cp:revision>262</cp:revision>
  <dcterms:created xsi:type="dcterms:W3CDTF">2000-08-22T13:09:35Z</dcterms:created>
  <dcterms:modified xsi:type="dcterms:W3CDTF">2022-04-01T00:59:02Z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1286C68B546E4FD8AC0D0718E4FF9880</vt:lpwstr>
  </property>
  <property fmtid="{D5CDD505-2E9C-101B-9397-08002B2CF9AE}" pid="3" name="KSOProductBuildVer">
    <vt:lpwstr>2052-11.1.0.11365</vt:lpwstr>
  </property>
</Properties>
</file>